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6D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660"/>
  </p:normalViewPr>
  <p:slideViewPr>
    <p:cSldViewPr snapToGrid="0">
      <p:cViewPr varScale="1">
        <p:scale>
          <a:sx n="128" d="100"/>
          <a:sy n="128" d="100"/>
        </p:scale>
        <p:origin x="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Sheet1!$J$1</c:f>
              <c:strCache>
                <c:ptCount val="1"/>
                <c:pt idx="0">
                  <c:v>Sacks From Players Registering at Least Four Pressures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F9C-40DD-A1D2-9CEDB5EADE98}"/>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F9C-40DD-A1D2-9CEDB5EADE98}"/>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F9C-40DD-A1D2-9CEDB5EADE98}"/>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Sheet1!$I$2:$I$4</c:f>
              <c:strCache>
                <c:ptCount val="3"/>
                <c:pt idx="0">
                  <c:v>DE</c:v>
                </c:pt>
                <c:pt idx="1">
                  <c:v>DT</c:v>
                </c:pt>
                <c:pt idx="2">
                  <c:v>LB</c:v>
                </c:pt>
              </c:strCache>
            </c:strRef>
          </c:cat>
          <c:val>
            <c:numRef>
              <c:f>Sheet1!$J$2:$J$4</c:f>
              <c:numCache>
                <c:formatCode>General</c:formatCode>
                <c:ptCount val="3"/>
                <c:pt idx="0">
                  <c:v>214</c:v>
                </c:pt>
                <c:pt idx="1">
                  <c:v>120</c:v>
                </c:pt>
                <c:pt idx="2">
                  <c:v>173</c:v>
                </c:pt>
              </c:numCache>
            </c:numRef>
          </c:val>
          <c:extLst>
            <c:ext xmlns:c16="http://schemas.microsoft.com/office/drawing/2014/chart" uri="{C3380CC4-5D6E-409C-BE32-E72D297353CC}">
              <c16:uniqueId val="{00000006-CF9C-40DD-A1D2-9CEDB5EADE98}"/>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Sheet1!$E$56</c:f>
              <c:strCache>
                <c:ptCount val="1"/>
                <c:pt idx="0">
                  <c:v>Sacks in the Start of the First </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F78-4ED0-AE3C-52D526C002CA}"/>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F78-4ED0-AE3C-52D526C002CA}"/>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F78-4ED0-AE3C-52D526C002CA}"/>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2F78-4ED0-AE3C-52D526C002C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Sheet1!$D$57:$D$60</c:f>
              <c:strCache>
                <c:ptCount val="4"/>
                <c:pt idx="0">
                  <c:v>DE</c:v>
                </c:pt>
                <c:pt idx="1">
                  <c:v>DT</c:v>
                </c:pt>
                <c:pt idx="2">
                  <c:v>LB</c:v>
                </c:pt>
                <c:pt idx="3">
                  <c:v>S</c:v>
                </c:pt>
              </c:strCache>
            </c:strRef>
          </c:cat>
          <c:val>
            <c:numRef>
              <c:f>Sheet1!$E$57:$E$60</c:f>
              <c:numCache>
                <c:formatCode>General</c:formatCode>
                <c:ptCount val="4"/>
                <c:pt idx="0">
                  <c:v>16</c:v>
                </c:pt>
                <c:pt idx="1">
                  <c:v>9.5</c:v>
                </c:pt>
                <c:pt idx="2">
                  <c:v>19</c:v>
                </c:pt>
                <c:pt idx="3">
                  <c:v>2.5</c:v>
                </c:pt>
              </c:numCache>
            </c:numRef>
          </c:val>
          <c:extLst>
            <c:ext xmlns:c16="http://schemas.microsoft.com/office/drawing/2014/chart" uri="{C3380CC4-5D6E-409C-BE32-E72D297353CC}">
              <c16:uniqueId val="{00000008-2F78-4ED0-AE3C-52D526C002CA}"/>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Sheet1!$B$56</c:f>
              <c:strCache>
                <c:ptCount val="1"/>
                <c:pt idx="0">
                  <c:v>Sacks Late in the Fouth</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1E8-4362-A061-ADA8DE3F427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1E8-4362-A061-ADA8DE3F427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1E8-4362-A061-ADA8DE3F427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21E8-4362-A061-ADA8DE3F4270}"/>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Sheet1!$A$57:$A$60</c:f>
              <c:strCache>
                <c:ptCount val="4"/>
                <c:pt idx="0">
                  <c:v>DE</c:v>
                </c:pt>
                <c:pt idx="1">
                  <c:v>DT</c:v>
                </c:pt>
                <c:pt idx="2">
                  <c:v>LB</c:v>
                </c:pt>
                <c:pt idx="3">
                  <c:v>S</c:v>
                </c:pt>
              </c:strCache>
            </c:strRef>
          </c:cat>
          <c:val>
            <c:numRef>
              <c:f>Sheet1!$B$57:$B$60</c:f>
              <c:numCache>
                <c:formatCode>General</c:formatCode>
                <c:ptCount val="4"/>
                <c:pt idx="0">
                  <c:v>34.5</c:v>
                </c:pt>
                <c:pt idx="1">
                  <c:v>21</c:v>
                </c:pt>
                <c:pt idx="2">
                  <c:v>28</c:v>
                </c:pt>
                <c:pt idx="3">
                  <c:v>1</c:v>
                </c:pt>
              </c:numCache>
            </c:numRef>
          </c:val>
          <c:extLst>
            <c:ext xmlns:c16="http://schemas.microsoft.com/office/drawing/2014/chart" uri="{C3380CC4-5D6E-409C-BE32-E72D297353CC}">
              <c16:uniqueId val="{00000008-21E8-4362-A061-ADA8DE3F427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Sheet1!$B$48</c:f>
              <c:strCache>
                <c:ptCount val="1"/>
                <c:pt idx="0">
                  <c:v>TFLs While Trailing Late in the Fouth</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A86-4F41-9F1D-F529EF5D5FE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A86-4F41-9F1D-F529EF5D5FE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A86-4F41-9F1D-F529EF5D5FE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A86-4F41-9F1D-F529EF5D5FE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Sheet1!$A$49:$A$52</c:f>
              <c:strCache>
                <c:ptCount val="4"/>
                <c:pt idx="0">
                  <c:v>DE</c:v>
                </c:pt>
                <c:pt idx="1">
                  <c:v>DT</c:v>
                </c:pt>
                <c:pt idx="2">
                  <c:v>LB</c:v>
                </c:pt>
                <c:pt idx="3">
                  <c:v>S</c:v>
                </c:pt>
              </c:strCache>
            </c:strRef>
          </c:cat>
          <c:val>
            <c:numRef>
              <c:f>Sheet1!$B$49:$B$52</c:f>
              <c:numCache>
                <c:formatCode>General</c:formatCode>
                <c:ptCount val="4"/>
                <c:pt idx="0">
                  <c:v>32</c:v>
                </c:pt>
                <c:pt idx="1">
                  <c:v>32</c:v>
                </c:pt>
                <c:pt idx="2">
                  <c:v>17</c:v>
                </c:pt>
                <c:pt idx="3">
                  <c:v>1.5</c:v>
                </c:pt>
              </c:numCache>
            </c:numRef>
          </c:val>
          <c:extLst>
            <c:ext xmlns:c16="http://schemas.microsoft.com/office/drawing/2014/chart" uri="{C3380CC4-5D6E-409C-BE32-E72D297353CC}">
              <c16:uniqueId val="{00000008-AA86-4F41-9F1D-F529EF5D5FE4}"/>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Sheet1!$E$48</c:f>
              <c:strCache>
                <c:ptCount val="1"/>
                <c:pt idx="0">
                  <c:v>TFLs in the Start of the First </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B29-4671-AE05-485C4B7DC36C}"/>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B29-4671-AE05-485C4B7DC36C}"/>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B29-4671-AE05-485C4B7DC36C}"/>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B29-4671-AE05-485C4B7DC36C}"/>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Sheet1!$D$49:$D$52</c:f>
              <c:strCache>
                <c:ptCount val="4"/>
                <c:pt idx="0">
                  <c:v>DE</c:v>
                </c:pt>
                <c:pt idx="1">
                  <c:v>DT</c:v>
                </c:pt>
                <c:pt idx="2">
                  <c:v>LB</c:v>
                </c:pt>
                <c:pt idx="3">
                  <c:v>S</c:v>
                </c:pt>
              </c:strCache>
            </c:strRef>
          </c:cat>
          <c:val>
            <c:numRef>
              <c:f>Sheet1!$E$49:$E$52</c:f>
              <c:numCache>
                <c:formatCode>General</c:formatCode>
                <c:ptCount val="4"/>
                <c:pt idx="0">
                  <c:v>23</c:v>
                </c:pt>
                <c:pt idx="1">
                  <c:v>33</c:v>
                </c:pt>
                <c:pt idx="2">
                  <c:v>28</c:v>
                </c:pt>
                <c:pt idx="3">
                  <c:v>2.5</c:v>
                </c:pt>
              </c:numCache>
            </c:numRef>
          </c:val>
          <c:extLst>
            <c:ext xmlns:c16="http://schemas.microsoft.com/office/drawing/2014/chart" uri="{C3380CC4-5D6E-409C-BE32-E72D297353CC}">
              <c16:uniqueId val="{00000008-3B29-4671-AE05-485C4B7DC36C}"/>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5CDF-858B-4D93-96AF-5F797D461535}"/>
              </a:ext>
            </a:extLst>
          </p:cNvPr>
          <p:cNvSpPr>
            <a:spLocks noGrp="1"/>
          </p:cNvSpPr>
          <p:nvPr>
            <p:ph type="ctrTitle"/>
          </p:nvPr>
        </p:nvSpPr>
        <p:spPr>
          <a:xfrm>
            <a:off x="6875253" y="831863"/>
            <a:ext cx="5316746" cy="1824892"/>
          </a:xfrm>
        </p:spPr>
        <p:txBody>
          <a:bodyPr anchor="b">
            <a:normAutofit/>
          </a:bodyPr>
          <a:lstStyle>
            <a:lvl1pPr algn="ctr">
              <a:defRPr sz="4800">
                <a:solidFill>
                  <a:srgbClr val="206D49"/>
                </a:solidFill>
              </a:defRPr>
            </a:lvl1pPr>
          </a:lstStyle>
          <a:p>
            <a:r>
              <a:rPr lang="en-US" dirty="0"/>
              <a:t>Click to edit Master title style</a:t>
            </a:r>
          </a:p>
        </p:txBody>
      </p:sp>
      <p:sp>
        <p:nvSpPr>
          <p:cNvPr id="3" name="Subtitle 2">
            <a:extLst>
              <a:ext uri="{FF2B5EF4-FFF2-40B4-BE49-F238E27FC236}">
                <a16:creationId xmlns:a16="http://schemas.microsoft.com/office/drawing/2014/main" id="{AFC1F2D5-51F6-4319-BDB6-63029BC6CB24}"/>
              </a:ext>
            </a:extLst>
          </p:cNvPr>
          <p:cNvSpPr>
            <a:spLocks noGrp="1"/>
          </p:cNvSpPr>
          <p:nvPr>
            <p:ph type="subTitle" idx="1"/>
          </p:nvPr>
        </p:nvSpPr>
        <p:spPr>
          <a:xfrm>
            <a:off x="6875253" y="3045019"/>
            <a:ext cx="5316747" cy="7679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052" name="Picture 4" descr="5 Strategies for a Staffing Management Game Plan | Robert Half">
            <a:extLst>
              <a:ext uri="{FF2B5EF4-FFF2-40B4-BE49-F238E27FC236}">
                <a16:creationId xmlns:a16="http://schemas.microsoft.com/office/drawing/2014/main" id="{80F732D5-AD5C-4BB9-BD4E-1ECAF60F2BC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6449" r="11913"/>
          <a:stretch/>
        </p:blipFill>
        <p:spPr bwMode="auto">
          <a:xfrm>
            <a:off x="0" y="0"/>
            <a:ext cx="687525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1.png">
            <a:extLst>
              <a:ext uri="{FF2B5EF4-FFF2-40B4-BE49-F238E27FC236}">
                <a16:creationId xmlns:a16="http://schemas.microsoft.com/office/drawing/2014/main" id="{F44CC13E-D9AF-42F9-9EF2-68256059A015}"/>
              </a:ext>
            </a:extLst>
          </p:cNvPr>
          <p:cNvPicPr/>
          <p:nvPr userDrawn="1"/>
        </p:nvPicPr>
        <p:blipFill rotWithShape="1">
          <a:blip r:embed="rId3"/>
          <a:srcRect t="616" r="-1" b="-1"/>
          <a:stretch/>
        </p:blipFill>
        <p:spPr>
          <a:xfrm>
            <a:off x="8203239" y="4556712"/>
            <a:ext cx="2760035" cy="1848249"/>
          </a:xfrm>
          <a:prstGeom prst="rect">
            <a:avLst/>
          </a:prstGeom>
        </p:spPr>
      </p:pic>
    </p:spTree>
    <p:extLst>
      <p:ext uri="{BB962C8B-B14F-4D97-AF65-F5344CB8AC3E}">
        <p14:creationId xmlns:p14="http://schemas.microsoft.com/office/powerpoint/2010/main" val="6079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A124-2088-4EA7-A56D-383919181D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4E9E4F-E0B6-44B8-B661-11BD3ADAF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94643-8968-4E78-AA2F-33856D635DF9}"/>
              </a:ext>
            </a:extLst>
          </p:cNvPr>
          <p:cNvSpPr>
            <a:spLocks noGrp="1"/>
          </p:cNvSpPr>
          <p:nvPr>
            <p:ph type="dt" sz="half" idx="10"/>
          </p:nvPr>
        </p:nvSpPr>
        <p:spPr/>
        <p:txBody>
          <a:bodyPr/>
          <a:lstStyle/>
          <a:p>
            <a:fld id="{F94A344B-83E5-4F06-AE66-E54674130127}" type="datetimeFigureOut">
              <a:rPr lang="en-US" smtClean="0"/>
              <a:t>7/19/20</a:t>
            </a:fld>
            <a:endParaRPr lang="en-US"/>
          </a:p>
        </p:txBody>
      </p:sp>
      <p:sp>
        <p:nvSpPr>
          <p:cNvPr id="5" name="Footer Placeholder 4">
            <a:extLst>
              <a:ext uri="{FF2B5EF4-FFF2-40B4-BE49-F238E27FC236}">
                <a16:creationId xmlns:a16="http://schemas.microsoft.com/office/drawing/2014/main" id="{205F3AFE-0150-4EB4-89C1-A19ADE0DA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B3284-AAC0-49E7-A485-2F30542104D5}"/>
              </a:ext>
            </a:extLst>
          </p:cNvPr>
          <p:cNvSpPr>
            <a:spLocks noGrp="1"/>
          </p:cNvSpPr>
          <p:nvPr>
            <p:ph type="sldNum" sz="quarter" idx="12"/>
          </p:nvPr>
        </p:nvSpPr>
        <p:spPr/>
        <p:txBody>
          <a:bodyPr/>
          <a:lstStyle/>
          <a:p>
            <a:fld id="{3867523E-5D73-4F4D-865B-BF089A5193CA}" type="slidenum">
              <a:rPr lang="en-US" smtClean="0"/>
              <a:t>‹#›</a:t>
            </a:fld>
            <a:endParaRPr lang="en-US"/>
          </a:p>
        </p:txBody>
      </p:sp>
    </p:spTree>
    <p:extLst>
      <p:ext uri="{BB962C8B-B14F-4D97-AF65-F5344CB8AC3E}">
        <p14:creationId xmlns:p14="http://schemas.microsoft.com/office/powerpoint/2010/main" val="259256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39C1BC-5868-484A-8FBE-D43048D898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AF52C2-9DC7-49EF-BD3D-E7C3F33F06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B1A60-ADF2-45E6-8D67-8FE3833EA960}"/>
              </a:ext>
            </a:extLst>
          </p:cNvPr>
          <p:cNvSpPr>
            <a:spLocks noGrp="1"/>
          </p:cNvSpPr>
          <p:nvPr>
            <p:ph type="dt" sz="half" idx="10"/>
          </p:nvPr>
        </p:nvSpPr>
        <p:spPr/>
        <p:txBody>
          <a:bodyPr/>
          <a:lstStyle/>
          <a:p>
            <a:fld id="{F94A344B-83E5-4F06-AE66-E54674130127}" type="datetimeFigureOut">
              <a:rPr lang="en-US" smtClean="0"/>
              <a:t>7/19/20</a:t>
            </a:fld>
            <a:endParaRPr lang="en-US"/>
          </a:p>
        </p:txBody>
      </p:sp>
      <p:sp>
        <p:nvSpPr>
          <p:cNvPr id="5" name="Footer Placeholder 4">
            <a:extLst>
              <a:ext uri="{FF2B5EF4-FFF2-40B4-BE49-F238E27FC236}">
                <a16:creationId xmlns:a16="http://schemas.microsoft.com/office/drawing/2014/main" id="{74B0BC46-6BB1-42BF-93C0-7635343DD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6B8C54-4E88-49D6-A96D-F53AA916C6F0}"/>
              </a:ext>
            </a:extLst>
          </p:cNvPr>
          <p:cNvSpPr>
            <a:spLocks noGrp="1"/>
          </p:cNvSpPr>
          <p:nvPr>
            <p:ph type="sldNum" sz="quarter" idx="12"/>
          </p:nvPr>
        </p:nvSpPr>
        <p:spPr/>
        <p:txBody>
          <a:bodyPr/>
          <a:lstStyle/>
          <a:p>
            <a:fld id="{3867523E-5D73-4F4D-865B-BF089A5193CA}" type="slidenum">
              <a:rPr lang="en-US" smtClean="0"/>
              <a:t>‹#›</a:t>
            </a:fld>
            <a:endParaRPr lang="en-US"/>
          </a:p>
        </p:txBody>
      </p:sp>
    </p:spTree>
    <p:extLst>
      <p:ext uri="{BB962C8B-B14F-4D97-AF65-F5344CB8AC3E}">
        <p14:creationId xmlns:p14="http://schemas.microsoft.com/office/powerpoint/2010/main" val="2922189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B2B7-8D4E-47D6-AD9E-AE6EC26FF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29B837-D263-4E8F-ADEC-D1FC60367A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634E1-8BB5-4A9E-833E-998D14DD657B}"/>
              </a:ext>
            </a:extLst>
          </p:cNvPr>
          <p:cNvSpPr>
            <a:spLocks noGrp="1"/>
          </p:cNvSpPr>
          <p:nvPr>
            <p:ph type="dt" sz="half" idx="10"/>
          </p:nvPr>
        </p:nvSpPr>
        <p:spPr>
          <a:xfrm>
            <a:off x="621103" y="6355032"/>
            <a:ext cx="2798525" cy="365125"/>
          </a:xfrm>
        </p:spPr>
        <p:txBody>
          <a:bodyPr/>
          <a:lstStyle/>
          <a:p>
            <a:fld id="{F94A344B-83E5-4F06-AE66-E54674130127}" type="datetimeFigureOut">
              <a:rPr lang="en-US" smtClean="0"/>
              <a:t>7/19/20</a:t>
            </a:fld>
            <a:endParaRPr lang="en-US"/>
          </a:p>
        </p:txBody>
      </p:sp>
      <p:sp>
        <p:nvSpPr>
          <p:cNvPr id="5" name="Footer Placeholder 4">
            <a:extLst>
              <a:ext uri="{FF2B5EF4-FFF2-40B4-BE49-F238E27FC236}">
                <a16:creationId xmlns:a16="http://schemas.microsoft.com/office/drawing/2014/main" id="{E8C1B16B-9781-4322-B1CB-977989EB8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94971-4237-461D-B41E-A072D543DB14}"/>
              </a:ext>
            </a:extLst>
          </p:cNvPr>
          <p:cNvSpPr>
            <a:spLocks noGrp="1"/>
          </p:cNvSpPr>
          <p:nvPr>
            <p:ph type="sldNum" sz="quarter" idx="12"/>
          </p:nvPr>
        </p:nvSpPr>
        <p:spPr/>
        <p:txBody>
          <a:bodyPr/>
          <a:lstStyle/>
          <a:p>
            <a:fld id="{3867523E-5D73-4F4D-865B-BF089A5193CA}" type="slidenum">
              <a:rPr lang="en-US" smtClean="0"/>
              <a:t>‹#›</a:t>
            </a:fld>
            <a:endParaRPr lang="en-US"/>
          </a:p>
        </p:txBody>
      </p:sp>
      <p:pic>
        <p:nvPicPr>
          <p:cNvPr id="7" name="Picture 6">
            <a:extLst>
              <a:ext uri="{FF2B5EF4-FFF2-40B4-BE49-F238E27FC236}">
                <a16:creationId xmlns:a16="http://schemas.microsoft.com/office/drawing/2014/main" id="{2374700C-3D33-4E14-B431-DD0D891097A6}"/>
              </a:ext>
            </a:extLst>
          </p:cNvPr>
          <p:cNvPicPr>
            <a:picLocks noChangeAspect="1"/>
          </p:cNvPicPr>
          <p:nvPr userDrawn="1"/>
        </p:nvPicPr>
        <p:blipFill rotWithShape="1">
          <a:blip r:embed="rId2">
            <a:biLevel thresh="25000"/>
            <a:alphaModFix amt="4000"/>
          </a:blip>
          <a:srcRect b="16666"/>
          <a:stretch/>
        </p:blipFill>
        <p:spPr>
          <a:xfrm>
            <a:off x="0" y="0"/>
            <a:ext cx="12192000" cy="6858000"/>
          </a:xfrm>
          <a:prstGeom prst="rect">
            <a:avLst/>
          </a:prstGeom>
        </p:spPr>
      </p:pic>
    </p:spTree>
    <p:extLst>
      <p:ext uri="{BB962C8B-B14F-4D97-AF65-F5344CB8AC3E}">
        <p14:creationId xmlns:p14="http://schemas.microsoft.com/office/powerpoint/2010/main" val="220625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2492-5D26-4349-BAD9-4B0E89FBF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F1A91C-B722-47C3-8443-2724D088F1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77C556-CB41-44B1-A4AB-BA3CA90663BD}"/>
              </a:ext>
            </a:extLst>
          </p:cNvPr>
          <p:cNvSpPr>
            <a:spLocks noGrp="1"/>
          </p:cNvSpPr>
          <p:nvPr>
            <p:ph type="dt" sz="half" idx="10"/>
          </p:nvPr>
        </p:nvSpPr>
        <p:spPr/>
        <p:txBody>
          <a:bodyPr/>
          <a:lstStyle/>
          <a:p>
            <a:fld id="{F94A344B-83E5-4F06-AE66-E54674130127}" type="datetimeFigureOut">
              <a:rPr lang="en-US" smtClean="0"/>
              <a:t>7/19/20</a:t>
            </a:fld>
            <a:endParaRPr lang="en-US"/>
          </a:p>
        </p:txBody>
      </p:sp>
      <p:sp>
        <p:nvSpPr>
          <p:cNvPr id="5" name="Footer Placeholder 4">
            <a:extLst>
              <a:ext uri="{FF2B5EF4-FFF2-40B4-BE49-F238E27FC236}">
                <a16:creationId xmlns:a16="http://schemas.microsoft.com/office/drawing/2014/main" id="{C6ED567F-D97C-42F7-B6C7-2D6545876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A1D8D-E62A-4DFB-8072-420194BD52EF}"/>
              </a:ext>
            </a:extLst>
          </p:cNvPr>
          <p:cNvSpPr>
            <a:spLocks noGrp="1"/>
          </p:cNvSpPr>
          <p:nvPr>
            <p:ph type="sldNum" sz="quarter" idx="12"/>
          </p:nvPr>
        </p:nvSpPr>
        <p:spPr/>
        <p:txBody>
          <a:bodyPr/>
          <a:lstStyle/>
          <a:p>
            <a:fld id="{3867523E-5D73-4F4D-865B-BF089A5193CA}" type="slidenum">
              <a:rPr lang="en-US" smtClean="0"/>
              <a:t>‹#›</a:t>
            </a:fld>
            <a:endParaRPr lang="en-US"/>
          </a:p>
        </p:txBody>
      </p:sp>
    </p:spTree>
    <p:extLst>
      <p:ext uri="{BB962C8B-B14F-4D97-AF65-F5344CB8AC3E}">
        <p14:creationId xmlns:p14="http://schemas.microsoft.com/office/powerpoint/2010/main" val="2214274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604F-F21F-4D9B-ACF2-9057117C75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B365E3-64A0-4400-9DF3-BE637EBC8D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275D51-3453-4A2A-B0CB-8D62CFE4E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3DD5D3-9DFB-4DC7-A433-28659A21D46F}"/>
              </a:ext>
            </a:extLst>
          </p:cNvPr>
          <p:cNvSpPr>
            <a:spLocks noGrp="1"/>
          </p:cNvSpPr>
          <p:nvPr>
            <p:ph type="dt" sz="half" idx="10"/>
          </p:nvPr>
        </p:nvSpPr>
        <p:spPr/>
        <p:txBody>
          <a:bodyPr/>
          <a:lstStyle/>
          <a:p>
            <a:fld id="{F94A344B-83E5-4F06-AE66-E54674130127}" type="datetimeFigureOut">
              <a:rPr lang="en-US" smtClean="0"/>
              <a:t>7/19/20</a:t>
            </a:fld>
            <a:endParaRPr lang="en-US"/>
          </a:p>
        </p:txBody>
      </p:sp>
      <p:sp>
        <p:nvSpPr>
          <p:cNvPr id="6" name="Footer Placeholder 5">
            <a:extLst>
              <a:ext uri="{FF2B5EF4-FFF2-40B4-BE49-F238E27FC236}">
                <a16:creationId xmlns:a16="http://schemas.microsoft.com/office/drawing/2014/main" id="{B428D71E-1F8A-4536-A6CC-F5B8807FA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7272CC-3046-4C72-9EE4-5AD3A5F8CCE3}"/>
              </a:ext>
            </a:extLst>
          </p:cNvPr>
          <p:cNvSpPr>
            <a:spLocks noGrp="1"/>
          </p:cNvSpPr>
          <p:nvPr>
            <p:ph type="sldNum" sz="quarter" idx="12"/>
          </p:nvPr>
        </p:nvSpPr>
        <p:spPr/>
        <p:txBody>
          <a:bodyPr/>
          <a:lstStyle/>
          <a:p>
            <a:fld id="{3867523E-5D73-4F4D-865B-BF089A5193CA}" type="slidenum">
              <a:rPr lang="en-US" smtClean="0"/>
              <a:t>‹#›</a:t>
            </a:fld>
            <a:endParaRPr lang="en-US"/>
          </a:p>
        </p:txBody>
      </p:sp>
    </p:spTree>
    <p:extLst>
      <p:ext uri="{BB962C8B-B14F-4D97-AF65-F5344CB8AC3E}">
        <p14:creationId xmlns:p14="http://schemas.microsoft.com/office/powerpoint/2010/main" val="291136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0102-ECB6-4FF1-B129-4B3B216642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B1BFE-D2D0-4995-A71B-D81E1DF25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F30502-8B57-4149-A9E9-DCD1BEB635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2C2B50-B8FE-4D78-8B9C-7AD83C0463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778F20-1EAA-49C4-913A-1DC6107D91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2DBEC1-BDB8-498E-BD85-BC3A3C3587A1}"/>
              </a:ext>
            </a:extLst>
          </p:cNvPr>
          <p:cNvSpPr>
            <a:spLocks noGrp="1"/>
          </p:cNvSpPr>
          <p:nvPr>
            <p:ph type="dt" sz="half" idx="10"/>
          </p:nvPr>
        </p:nvSpPr>
        <p:spPr/>
        <p:txBody>
          <a:bodyPr/>
          <a:lstStyle/>
          <a:p>
            <a:fld id="{F94A344B-83E5-4F06-AE66-E54674130127}" type="datetimeFigureOut">
              <a:rPr lang="en-US" smtClean="0"/>
              <a:t>7/19/20</a:t>
            </a:fld>
            <a:endParaRPr lang="en-US"/>
          </a:p>
        </p:txBody>
      </p:sp>
      <p:sp>
        <p:nvSpPr>
          <p:cNvPr id="8" name="Footer Placeholder 7">
            <a:extLst>
              <a:ext uri="{FF2B5EF4-FFF2-40B4-BE49-F238E27FC236}">
                <a16:creationId xmlns:a16="http://schemas.microsoft.com/office/drawing/2014/main" id="{39820FFD-12D5-490B-943F-18BF3BA69F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5E960F-69A2-4C1D-8A54-EE4F9C9C21DA}"/>
              </a:ext>
            </a:extLst>
          </p:cNvPr>
          <p:cNvSpPr>
            <a:spLocks noGrp="1"/>
          </p:cNvSpPr>
          <p:nvPr>
            <p:ph type="sldNum" sz="quarter" idx="12"/>
          </p:nvPr>
        </p:nvSpPr>
        <p:spPr/>
        <p:txBody>
          <a:bodyPr/>
          <a:lstStyle/>
          <a:p>
            <a:fld id="{3867523E-5D73-4F4D-865B-BF089A5193CA}" type="slidenum">
              <a:rPr lang="en-US" smtClean="0"/>
              <a:t>‹#›</a:t>
            </a:fld>
            <a:endParaRPr lang="en-US"/>
          </a:p>
        </p:txBody>
      </p:sp>
    </p:spTree>
    <p:extLst>
      <p:ext uri="{BB962C8B-B14F-4D97-AF65-F5344CB8AC3E}">
        <p14:creationId xmlns:p14="http://schemas.microsoft.com/office/powerpoint/2010/main" val="2901307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76F2-B565-403C-9FE6-DD0DB4ABA0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E906E-117E-4DB5-A2EA-892AA88A0769}"/>
              </a:ext>
            </a:extLst>
          </p:cNvPr>
          <p:cNvSpPr>
            <a:spLocks noGrp="1"/>
          </p:cNvSpPr>
          <p:nvPr>
            <p:ph type="dt" sz="half" idx="10"/>
          </p:nvPr>
        </p:nvSpPr>
        <p:spPr/>
        <p:txBody>
          <a:bodyPr/>
          <a:lstStyle/>
          <a:p>
            <a:fld id="{F94A344B-83E5-4F06-AE66-E54674130127}" type="datetimeFigureOut">
              <a:rPr lang="en-US" smtClean="0"/>
              <a:t>7/19/20</a:t>
            </a:fld>
            <a:endParaRPr lang="en-US"/>
          </a:p>
        </p:txBody>
      </p:sp>
      <p:sp>
        <p:nvSpPr>
          <p:cNvPr id="4" name="Footer Placeholder 3">
            <a:extLst>
              <a:ext uri="{FF2B5EF4-FFF2-40B4-BE49-F238E27FC236}">
                <a16:creationId xmlns:a16="http://schemas.microsoft.com/office/drawing/2014/main" id="{3CE07D33-5DE8-4F36-AB51-7522777CEE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E0852A-D000-4290-AB8D-84D68BC9AB80}"/>
              </a:ext>
            </a:extLst>
          </p:cNvPr>
          <p:cNvSpPr>
            <a:spLocks noGrp="1"/>
          </p:cNvSpPr>
          <p:nvPr>
            <p:ph type="sldNum" sz="quarter" idx="12"/>
          </p:nvPr>
        </p:nvSpPr>
        <p:spPr/>
        <p:txBody>
          <a:bodyPr/>
          <a:lstStyle/>
          <a:p>
            <a:fld id="{3867523E-5D73-4F4D-865B-BF089A5193CA}" type="slidenum">
              <a:rPr lang="en-US" smtClean="0"/>
              <a:t>‹#›</a:t>
            </a:fld>
            <a:endParaRPr lang="en-US"/>
          </a:p>
        </p:txBody>
      </p:sp>
    </p:spTree>
    <p:extLst>
      <p:ext uri="{BB962C8B-B14F-4D97-AF65-F5344CB8AC3E}">
        <p14:creationId xmlns:p14="http://schemas.microsoft.com/office/powerpoint/2010/main" val="2989764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99DA76-F891-4C70-92AE-B1FEFE5FEBC8}"/>
              </a:ext>
            </a:extLst>
          </p:cNvPr>
          <p:cNvSpPr>
            <a:spLocks noGrp="1"/>
          </p:cNvSpPr>
          <p:nvPr>
            <p:ph type="dt" sz="half" idx="10"/>
          </p:nvPr>
        </p:nvSpPr>
        <p:spPr/>
        <p:txBody>
          <a:bodyPr/>
          <a:lstStyle/>
          <a:p>
            <a:fld id="{F94A344B-83E5-4F06-AE66-E54674130127}" type="datetimeFigureOut">
              <a:rPr lang="en-US" smtClean="0"/>
              <a:t>7/19/20</a:t>
            </a:fld>
            <a:endParaRPr lang="en-US"/>
          </a:p>
        </p:txBody>
      </p:sp>
      <p:sp>
        <p:nvSpPr>
          <p:cNvPr id="3" name="Footer Placeholder 2">
            <a:extLst>
              <a:ext uri="{FF2B5EF4-FFF2-40B4-BE49-F238E27FC236}">
                <a16:creationId xmlns:a16="http://schemas.microsoft.com/office/drawing/2014/main" id="{76812F9A-8C1C-4639-8696-9B82607B03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2E066A-59EB-4DF5-9946-68AA47CBCC54}"/>
              </a:ext>
            </a:extLst>
          </p:cNvPr>
          <p:cNvSpPr>
            <a:spLocks noGrp="1"/>
          </p:cNvSpPr>
          <p:nvPr>
            <p:ph type="sldNum" sz="quarter" idx="12"/>
          </p:nvPr>
        </p:nvSpPr>
        <p:spPr/>
        <p:txBody>
          <a:bodyPr/>
          <a:lstStyle/>
          <a:p>
            <a:fld id="{3867523E-5D73-4F4D-865B-BF089A5193CA}" type="slidenum">
              <a:rPr lang="en-US" smtClean="0"/>
              <a:t>‹#›</a:t>
            </a:fld>
            <a:endParaRPr lang="en-US"/>
          </a:p>
        </p:txBody>
      </p:sp>
    </p:spTree>
    <p:extLst>
      <p:ext uri="{BB962C8B-B14F-4D97-AF65-F5344CB8AC3E}">
        <p14:creationId xmlns:p14="http://schemas.microsoft.com/office/powerpoint/2010/main" val="219069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61CD-C42A-4152-8CE9-22F4E0B11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0824A-7C56-4AD5-B8BF-801EE73EE9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6DC417-30AD-4390-8C72-B2D65C0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86CAF3-DE0D-41CB-9ADB-5755941C7890}"/>
              </a:ext>
            </a:extLst>
          </p:cNvPr>
          <p:cNvSpPr>
            <a:spLocks noGrp="1"/>
          </p:cNvSpPr>
          <p:nvPr>
            <p:ph type="dt" sz="half" idx="10"/>
          </p:nvPr>
        </p:nvSpPr>
        <p:spPr/>
        <p:txBody>
          <a:bodyPr/>
          <a:lstStyle/>
          <a:p>
            <a:fld id="{F94A344B-83E5-4F06-AE66-E54674130127}" type="datetimeFigureOut">
              <a:rPr lang="en-US" smtClean="0"/>
              <a:t>7/19/20</a:t>
            </a:fld>
            <a:endParaRPr lang="en-US"/>
          </a:p>
        </p:txBody>
      </p:sp>
      <p:sp>
        <p:nvSpPr>
          <p:cNvPr id="6" name="Footer Placeholder 5">
            <a:extLst>
              <a:ext uri="{FF2B5EF4-FFF2-40B4-BE49-F238E27FC236}">
                <a16:creationId xmlns:a16="http://schemas.microsoft.com/office/drawing/2014/main" id="{D3FAC864-6163-4214-9B25-FD1FE255E5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C85BF-A9AD-4FA7-8EAE-43DB5C392419}"/>
              </a:ext>
            </a:extLst>
          </p:cNvPr>
          <p:cNvSpPr>
            <a:spLocks noGrp="1"/>
          </p:cNvSpPr>
          <p:nvPr>
            <p:ph type="sldNum" sz="quarter" idx="12"/>
          </p:nvPr>
        </p:nvSpPr>
        <p:spPr/>
        <p:txBody>
          <a:bodyPr/>
          <a:lstStyle/>
          <a:p>
            <a:fld id="{3867523E-5D73-4F4D-865B-BF089A5193CA}" type="slidenum">
              <a:rPr lang="en-US" smtClean="0"/>
              <a:t>‹#›</a:t>
            </a:fld>
            <a:endParaRPr lang="en-US"/>
          </a:p>
        </p:txBody>
      </p:sp>
    </p:spTree>
    <p:extLst>
      <p:ext uri="{BB962C8B-B14F-4D97-AF65-F5344CB8AC3E}">
        <p14:creationId xmlns:p14="http://schemas.microsoft.com/office/powerpoint/2010/main" val="114685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934D-87CE-45D7-9C8F-876195D909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CA1CE2-2DAB-4444-9C33-BB434440B1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5950E9-3ACD-48A3-B19C-FDB2D80D0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18E464-3ED6-4F87-8DEF-2D3ACB25E432}"/>
              </a:ext>
            </a:extLst>
          </p:cNvPr>
          <p:cNvSpPr>
            <a:spLocks noGrp="1"/>
          </p:cNvSpPr>
          <p:nvPr>
            <p:ph type="dt" sz="half" idx="10"/>
          </p:nvPr>
        </p:nvSpPr>
        <p:spPr/>
        <p:txBody>
          <a:bodyPr/>
          <a:lstStyle/>
          <a:p>
            <a:fld id="{F94A344B-83E5-4F06-AE66-E54674130127}" type="datetimeFigureOut">
              <a:rPr lang="en-US" smtClean="0"/>
              <a:t>7/19/20</a:t>
            </a:fld>
            <a:endParaRPr lang="en-US"/>
          </a:p>
        </p:txBody>
      </p:sp>
      <p:sp>
        <p:nvSpPr>
          <p:cNvPr id="6" name="Footer Placeholder 5">
            <a:extLst>
              <a:ext uri="{FF2B5EF4-FFF2-40B4-BE49-F238E27FC236}">
                <a16:creationId xmlns:a16="http://schemas.microsoft.com/office/drawing/2014/main" id="{EE743C62-265F-497C-A67D-BA70B4F806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19DB4-2E62-44E4-8D5D-34CE64EADB81}"/>
              </a:ext>
            </a:extLst>
          </p:cNvPr>
          <p:cNvSpPr>
            <a:spLocks noGrp="1"/>
          </p:cNvSpPr>
          <p:nvPr>
            <p:ph type="sldNum" sz="quarter" idx="12"/>
          </p:nvPr>
        </p:nvSpPr>
        <p:spPr/>
        <p:txBody>
          <a:bodyPr/>
          <a:lstStyle/>
          <a:p>
            <a:fld id="{3867523E-5D73-4F4D-865B-BF089A5193CA}" type="slidenum">
              <a:rPr lang="en-US" smtClean="0"/>
              <a:t>‹#›</a:t>
            </a:fld>
            <a:endParaRPr lang="en-US"/>
          </a:p>
        </p:txBody>
      </p:sp>
    </p:spTree>
    <p:extLst>
      <p:ext uri="{BB962C8B-B14F-4D97-AF65-F5344CB8AC3E}">
        <p14:creationId xmlns:p14="http://schemas.microsoft.com/office/powerpoint/2010/main" val="1616689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24EAAC-7FAE-409D-B961-48369FE39EB8}"/>
              </a:ext>
            </a:extLst>
          </p:cNvPr>
          <p:cNvSpPr>
            <a:spLocks noGrp="1"/>
          </p:cNvSpPr>
          <p:nvPr>
            <p:ph type="title"/>
          </p:nvPr>
        </p:nvSpPr>
        <p:spPr>
          <a:xfrm>
            <a:off x="621103" y="365125"/>
            <a:ext cx="10981424" cy="105823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CF3A8D-0BDF-42C3-B889-4E6D05331AD4}"/>
              </a:ext>
            </a:extLst>
          </p:cNvPr>
          <p:cNvSpPr>
            <a:spLocks noGrp="1"/>
          </p:cNvSpPr>
          <p:nvPr>
            <p:ph type="body" idx="1"/>
          </p:nvPr>
        </p:nvSpPr>
        <p:spPr>
          <a:xfrm>
            <a:off x="621103" y="1630392"/>
            <a:ext cx="10981425" cy="45465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943130-5BB8-4C34-8FAC-0AF931078E8A}"/>
              </a:ext>
            </a:extLst>
          </p:cNvPr>
          <p:cNvSpPr>
            <a:spLocks noGrp="1"/>
          </p:cNvSpPr>
          <p:nvPr>
            <p:ph type="dt" sz="half" idx="2"/>
          </p:nvPr>
        </p:nvSpPr>
        <p:spPr>
          <a:xfrm>
            <a:off x="782875" y="6356350"/>
            <a:ext cx="279852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4A344B-83E5-4F06-AE66-E54674130127}" type="datetimeFigureOut">
              <a:rPr lang="en-US" smtClean="0"/>
              <a:t>7/19/20</a:t>
            </a:fld>
            <a:endParaRPr lang="en-US"/>
          </a:p>
        </p:txBody>
      </p:sp>
      <p:sp>
        <p:nvSpPr>
          <p:cNvPr id="5" name="Footer Placeholder 4">
            <a:extLst>
              <a:ext uri="{FF2B5EF4-FFF2-40B4-BE49-F238E27FC236}">
                <a16:creationId xmlns:a16="http://schemas.microsoft.com/office/drawing/2014/main" id="{DC902803-A3BB-49F6-8000-45FECC1BF3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65AB8A-7583-4EFA-9F51-2CA4E593B7D9}"/>
              </a:ext>
            </a:extLst>
          </p:cNvPr>
          <p:cNvSpPr>
            <a:spLocks noGrp="1"/>
          </p:cNvSpPr>
          <p:nvPr>
            <p:ph type="sldNum" sz="quarter" idx="4"/>
          </p:nvPr>
        </p:nvSpPr>
        <p:spPr>
          <a:xfrm>
            <a:off x="885932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7523E-5D73-4F4D-865B-BF089A5193CA}" type="slidenum">
              <a:rPr lang="en-US" smtClean="0"/>
              <a:t>‹#›</a:t>
            </a:fld>
            <a:endParaRPr lang="en-US" dirty="0"/>
          </a:p>
        </p:txBody>
      </p:sp>
    </p:spTree>
    <p:extLst>
      <p:ext uri="{BB962C8B-B14F-4D97-AF65-F5344CB8AC3E}">
        <p14:creationId xmlns:p14="http://schemas.microsoft.com/office/powerpoint/2010/main" val="3309875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206D4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sportsinfosolutionsblog.com/2020/06/24/a-quick-introduction-to-our-analytics-challenge-data-set/" TargetMode="External"/><Relationship Id="rId3" Type="http://schemas.openxmlformats.org/officeDocument/2006/relationships/hyperlink" Target="https://www.foxsports.com/nfl/team-stats?season=2019&amp;week=100&amp;category=DEFENSE" TargetMode="External"/><Relationship Id="rId7" Type="http://schemas.openxmlformats.org/officeDocument/2006/relationships/hyperlink" Target="https://fivethirtyeight.com/features/exactly-how-much-does-a-great-pass-rush-hurt-an-offense/" TargetMode="External"/><Relationship Id="rId2" Type="http://schemas.openxmlformats.org/officeDocument/2006/relationships/hyperlink" Target="https://www.nfl.com/news/nfl-reveals-rosters-for-2020-pro-bowl-in-orlando-0ap3000001089218" TargetMode="External"/><Relationship Id="rId1" Type="http://schemas.openxmlformats.org/officeDocument/2006/relationships/slideLayout" Target="../slideLayouts/slideLayout2.xml"/><Relationship Id="rId6" Type="http://schemas.openxmlformats.org/officeDocument/2006/relationships/hyperlink" Target="https://www.espn.com/nfl/standings" TargetMode="External"/><Relationship Id="rId5" Type="http://schemas.openxmlformats.org/officeDocument/2006/relationships/hyperlink" Target="https://www.pro-football-reference.com/" TargetMode="External"/><Relationship Id="rId4" Type="http://schemas.openxmlformats.org/officeDocument/2006/relationships/hyperlink" Target="https://www.post-gazette.com/sports/steelers/2019/04/22/steelers-NFL-draft-mike-tomlin-defensive-subpackages/stories/201904210149" TargetMode="External"/><Relationship Id="rId9" Type="http://schemas.openxmlformats.org/officeDocument/2006/relationships/hyperlink" Target="https://github.com/nfl-football-ops/Big-Data-Bow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76EC-A9D0-4690-BB4A-E7BF253940B0}"/>
              </a:ext>
            </a:extLst>
          </p:cNvPr>
          <p:cNvSpPr>
            <a:spLocks noGrp="1"/>
          </p:cNvSpPr>
          <p:nvPr>
            <p:ph type="ctrTitle"/>
          </p:nvPr>
        </p:nvSpPr>
        <p:spPr>
          <a:xfrm>
            <a:off x="7367451" y="831863"/>
            <a:ext cx="4423955" cy="1824892"/>
          </a:xfrm>
        </p:spPr>
        <p:txBody>
          <a:bodyPr>
            <a:normAutofit fontScale="90000"/>
          </a:bodyPr>
          <a:lstStyle/>
          <a:p>
            <a:r>
              <a:rPr lang="en-US" dirty="0"/>
              <a:t>Valuing Defensive Line Positions: An In-Depth Analysis</a:t>
            </a:r>
          </a:p>
        </p:txBody>
      </p:sp>
      <p:sp>
        <p:nvSpPr>
          <p:cNvPr id="3" name="Subtitle 2">
            <a:extLst>
              <a:ext uri="{FF2B5EF4-FFF2-40B4-BE49-F238E27FC236}">
                <a16:creationId xmlns:a16="http://schemas.microsoft.com/office/drawing/2014/main" id="{8ACAD49A-34AE-4FFE-836C-6E7B60724E3A}"/>
              </a:ext>
            </a:extLst>
          </p:cNvPr>
          <p:cNvSpPr>
            <a:spLocks noGrp="1"/>
          </p:cNvSpPr>
          <p:nvPr>
            <p:ph type="subTitle" idx="1"/>
          </p:nvPr>
        </p:nvSpPr>
        <p:spPr/>
        <p:txBody>
          <a:bodyPr/>
          <a:lstStyle/>
          <a:p>
            <a:r>
              <a:rPr lang="en-US" dirty="0"/>
              <a:t>By Zach Anhalt</a:t>
            </a:r>
          </a:p>
        </p:txBody>
      </p:sp>
    </p:spTree>
    <p:extLst>
      <p:ext uri="{BB962C8B-B14F-4D97-AF65-F5344CB8AC3E}">
        <p14:creationId xmlns:p14="http://schemas.microsoft.com/office/powerpoint/2010/main" val="45185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EA2A-D750-4C9F-BA24-ACBE439B3346}"/>
              </a:ext>
            </a:extLst>
          </p:cNvPr>
          <p:cNvSpPr>
            <a:spLocks noGrp="1"/>
          </p:cNvSpPr>
          <p:nvPr>
            <p:ph type="title"/>
          </p:nvPr>
        </p:nvSpPr>
        <p:spPr/>
        <p:txBody>
          <a:bodyPr/>
          <a:lstStyle/>
          <a:p>
            <a:r>
              <a:rPr lang="en-US" dirty="0"/>
              <a:t>Why Not Linebackers?</a:t>
            </a:r>
          </a:p>
        </p:txBody>
      </p:sp>
      <p:sp>
        <p:nvSpPr>
          <p:cNvPr id="3" name="Content Placeholder 2">
            <a:extLst>
              <a:ext uri="{FF2B5EF4-FFF2-40B4-BE49-F238E27FC236}">
                <a16:creationId xmlns:a16="http://schemas.microsoft.com/office/drawing/2014/main" id="{F88E3CDE-CF3C-421E-8BEE-86B5D938F430}"/>
              </a:ext>
            </a:extLst>
          </p:cNvPr>
          <p:cNvSpPr>
            <a:spLocks noGrp="1"/>
          </p:cNvSpPr>
          <p:nvPr>
            <p:ph idx="1"/>
          </p:nvPr>
        </p:nvSpPr>
        <p:spPr/>
        <p:txBody>
          <a:bodyPr>
            <a:normAutofit fontScale="92500" lnSpcReduction="10000"/>
          </a:bodyPr>
          <a:lstStyle/>
          <a:p>
            <a:r>
              <a:rPr lang="en-US" dirty="0"/>
              <a:t>There is an argument that LBs do the best job of getting to the QB</a:t>
            </a:r>
          </a:p>
          <a:p>
            <a:pPr lvl="1"/>
            <a:r>
              <a:rPr lang="en-US" dirty="0"/>
              <a:t>Not all LBs rush the QB, many drop back in coverage</a:t>
            </a:r>
          </a:p>
          <a:p>
            <a:pPr lvl="1"/>
            <a:r>
              <a:rPr lang="en-US" dirty="0"/>
              <a:t>Filtered the competition data to get only players who have registered four pressures or more</a:t>
            </a:r>
          </a:p>
          <a:p>
            <a:pPr lvl="1"/>
            <a:r>
              <a:rPr lang="en-US" dirty="0"/>
              <a:t>This effectively eliminated linebackers who are not frequent pass rushers</a:t>
            </a:r>
          </a:p>
          <a:p>
            <a:r>
              <a:rPr lang="en-US" dirty="0"/>
              <a:t>In the filtered dataset, Linebackers had an average of 2.79 Sacks and 15.90 Pressures per player, which exceeded Defensive End respective averages of 2.28 and 14.84</a:t>
            </a:r>
          </a:p>
          <a:p>
            <a:r>
              <a:rPr lang="en-US" dirty="0"/>
              <a:t>Defensive Ends are still more valuable</a:t>
            </a:r>
          </a:p>
          <a:p>
            <a:pPr lvl="1"/>
            <a:r>
              <a:rPr lang="en-US" dirty="0"/>
              <a:t>The separating factor is the performance against the run game</a:t>
            </a:r>
          </a:p>
          <a:p>
            <a:pPr lvl="1"/>
            <a:r>
              <a:rPr lang="en-US" dirty="0"/>
              <a:t>While both get to the QB at similar rates, DEs registered 9% more TFL’s and around 250 more tackles as a group</a:t>
            </a:r>
          </a:p>
          <a:p>
            <a:endParaRPr lang="en-US" dirty="0"/>
          </a:p>
          <a:p>
            <a:endParaRPr lang="en-US" dirty="0"/>
          </a:p>
        </p:txBody>
      </p:sp>
    </p:spTree>
    <p:extLst>
      <p:ext uri="{BB962C8B-B14F-4D97-AF65-F5344CB8AC3E}">
        <p14:creationId xmlns:p14="http://schemas.microsoft.com/office/powerpoint/2010/main" val="4061607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C8D-D414-4E77-B750-17C449C77622}"/>
              </a:ext>
            </a:extLst>
          </p:cNvPr>
          <p:cNvSpPr>
            <a:spLocks noGrp="1"/>
          </p:cNvSpPr>
          <p:nvPr>
            <p:ph type="title"/>
          </p:nvPr>
        </p:nvSpPr>
        <p:spPr/>
        <p:txBody>
          <a:bodyPr/>
          <a:lstStyle/>
          <a:p>
            <a:r>
              <a:rPr lang="en-US" dirty="0"/>
              <a:t>Distribution of Talent: Defensive Ends</a:t>
            </a:r>
          </a:p>
        </p:txBody>
      </p:sp>
      <p:sp>
        <p:nvSpPr>
          <p:cNvPr id="3" name="Content Placeholder 2">
            <a:extLst>
              <a:ext uri="{FF2B5EF4-FFF2-40B4-BE49-F238E27FC236}">
                <a16:creationId xmlns:a16="http://schemas.microsoft.com/office/drawing/2014/main" id="{FB1FD74B-226E-4592-B061-6FB80C3EE691}"/>
              </a:ext>
            </a:extLst>
          </p:cNvPr>
          <p:cNvSpPr>
            <a:spLocks noGrp="1"/>
          </p:cNvSpPr>
          <p:nvPr>
            <p:ph idx="1"/>
          </p:nvPr>
        </p:nvSpPr>
        <p:spPr>
          <a:xfrm>
            <a:off x="621104" y="1630392"/>
            <a:ext cx="5159163" cy="4546571"/>
          </a:xfrm>
        </p:spPr>
        <p:txBody>
          <a:bodyPr>
            <a:normAutofit/>
          </a:bodyPr>
          <a:lstStyle/>
          <a:p>
            <a:r>
              <a:rPr lang="en-US" sz="2400" dirty="0"/>
              <a:t>Defensive Ends registered the most pressures out of all position groups on the defensive line</a:t>
            </a:r>
          </a:p>
          <a:p>
            <a:r>
              <a:rPr lang="en-US" sz="2400" dirty="0"/>
              <a:t>The average DE registered 10.8 pressures in the back half of 2019</a:t>
            </a:r>
          </a:p>
          <a:p>
            <a:r>
              <a:rPr lang="en-US" sz="2400" dirty="0"/>
              <a:t>The average Pro Bowl DE registered 30.4 Pressures in the same time period</a:t>
            </a:r>
          </a:p>
          <a:p>
            <a:endParaRPr lang="en-US" sz="2400" dirty="0"/>
          </a:p>
        </p:txBody>
      </p:sp>
      <p:pic>
        <p:nvPicPr>
          <p:cNvPr id="6" name="Content Placeholder 8">
            <a:extLst>
              <a:ext uri="{FF2B5EF4-FFF2-40B4-BE49-F238E27FC236}">
                <a16:creationId xmlns:a16="http://schemas.microsoft.com/office/drawing/2014/main" id="{AF29E402-9C08-4AE0-A194-0FC0BD79C3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7293" y="1630392"/>
            <a:ext cx="5159163" cy="4916379"/>
          </a:xfrm>
          <a:prstGeom prst="rect">
            <a:avLst/>
          </a:prstGeom>
        </p:spPr>
      </p:pic>
    </p:spTree>
    <p:extLst>
      <p:ext uri="{BB962C8B-B14F-4D97-AF65-F5344CB8AC3E}">
        <p14:creationId xmlns:p14="http://schemas.microsoft.com/office/powerpoint/2010/main" val="3911973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C8D-D414-4E77-B750-17C449C77622}"/>
              </a:ext>
            </a:extLst>
          </p:cNvPr>
          <p:cNvSpPr>
            <a:spLocks noGrp="1"/>
          </p:cNvSpPr>
          <p:nvPr>
            <p:ph type="title"/>
          </p:nvPr>
        </p:nvSpPr>
        <p:spPr/>
        <p:txBody>
          <a:bodyPr/>
          <a:lstStyle/>
          <a:p>
            <a:r>
              <a:rPr lang="en-US" dirty="0"/>
              <a:t>Distribution of Talent: Defensive Tackles</a:t>
            </a:r>
          </a:p>
        </p:txBody>
      </p:sp>
      <p:sp>
        <p:nvSpPr>
          <p:cNvPr id="3" name="Content Placeholder 2">
            <a:extLst>
              <a:ext uri="{FF2B5EF4-FFF2-40B4-BE49-F238E27FC236}">
                <a16:creationId xmlns:a16="http://schemas.microsoft.com/office/drawing/2014/main" id="{FB1FD74B-226E-4592-B061-6FB80C3EE691}"/>
              </a:ext>
            </a:extLst>
          </p:cNvPr>
          <p:cNvSpPr>
            <a:spLocks noGrp="1"/>
          </p:cNvSpPr>
          <p:nvPr>
            <p:ph idx="1"/>
          </p:nvPr>
        </p:nvSpPr>
        <p:spPr>
          <a:xfrm>
            <a:off x="621104" y="1630392"/>
            <a:ext cx="5159163" cy="4546571"/>
          </a:xfrm>
        </p:spPr>
        <p:txBody>
          <a:bodyPr>
            <a:normAutofit/>
          </a:bodyPr>
          <a:lstStyle/>
          <a:p>
            <a:r>
              <a:rPr lang="en-US" sz="2400" dirty="0"/>
              <a:t>Defensive Tackles seemed to have the smallest distribution in talent on the defensive line</a:t>
            </a:r>
          </a:p>
          <a:p>
            <a:r>
              <a:rPr lang="en-US" sz="2400" dirty="0"/>
              <a:t>Defensive Tackles led the way for most tackles in the second half of the 2019 regular season</a:t>
            </a:r>
          </a:p>
          <a:p>
            <a:r>
              <a:rPr lang="en-US" sz="2400" dirty="0"/>
              <a:t>The average DT registered 9.7 Tackles in the competition data</a:t>
            </a:r>
          </a:p>
          <a:p>
            <a:r>
              <a:rPr lang="en-US" sz="2400" dirty="0"/>
              <a:t>The average Pro Bowl DE registered 19.5 tackles in the same time period</a:t>
            </a:r>
          </a:p>
          <a:p>
            <a:endParaRPr lang="en-US" sz="2400" dirty="0"/>
          </a:p>
          <a:p>
            <a:endParaRPr lang="en-US" sz="2400" dirty="0"/>
          </a:p>
        </p:txBody>
      </p:sp>
      <p:pic>
        <p:nvPicPr>
          <p:cNvPr id="5" name="Content Placeholder 11">
            <a:extLst>
              <a:ext uri="{FF2B5EF4-FFF2-40B4-BE49-F238E27FC236}">
                <a16:creationId xmlns:a16="http://schemas.microsoft.com/office/drawing/2014/main" id="{B4A6F666-29DD-43D6-AAD1-64B4C6782ED9}"/>
              </a:ext>
            </a:extLst>
          </p:cNvPr>
          <p:cNvPicPr>
            <a:picLocks noChangeAspect="1"/>
          </p:cNvPicPr>
          <p:nvPr/>
        </p:nvPicPr>
        <p:blipFill>
          <a:blip r:embed="rId2"/>
          <a:stretch>
            <a:fillRect/>
          </a:stretch>
        </p:blipFill>
        <p:spPr>
          <a:xfrm>
            <a:off x="6111815" y="1630391"/>
            <a:ext cx="5052574" cy="4807195"/>
          </a:xfrm>
          <a:prstGeom prst="rect">
            <a:avLst/>
          </a:prstGeom>
        </p:spPr>
      </p:pic>
    </p:spTree>
    <p:extLst>
      <p:ext uri="{BB962C8B-B14F-4D97-AF65-F5344CB8AC3E}">
        <p14:creationId xmlns:p14="http://schemas.microsoft.com/office/powerpoint/2010/main" val="4147045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C8D-D414-4E77-B750-17C449C77622}"/>
              </a:ext>
            </a:extLst>
          </p:cNvPr>
          <p:cNvSpPr>
            <a:spLocks noGrp="1"/>
          </p:cNvSpPr>
          <p:nvPr>
            <p:ph type="title"/>
          </p:nvPr>
        </p:nvSpPr>
        <p:spPr/>
        <p:txBody>
          <a:bodyPr/>
          <a:lstStyle/>
          <a:p>
            <a:r>
              <a:rPr lang="en-US" dirty="0"/>
              <a:t>Distribution of Talent: Linebackers</a:t>
            </a:r>
          </a:p>
        </p:txBody>
      </p:sp>
      <p:sp>
        <p:nvSpPr>
          <p:cNvPr id="3" name="Content Placeholder 2">
            <a:extLst>
              <a:ext uri="{FF2B5EF4-FFF2-40B4-BE49-F238E27FC236}">
                <a16:creationId xmlns:a16="http://schemas.microsoft.com/office/drawing/2014/main" id="{FB1FD74B-226E-4592-B061-6FB80C3EE691}"/>
              </a:ext>
            </a:extLst>
          </p:cNvPr>
          <p:cNvSpPr>
            <a:spLocks noGrp="1"/>
          </p:cNvSpPr>
          <p:nvPr>
            <p:ph idx="1"/>
          </p:nvPr>
        </p:nvSpPr>
        <p:spPr>
          <a:xfrm>
            <a:off x="621105" y="1630392"/>
            <a:ext cx="5257181" cy="4546571"/>
          </a:xfrm>
        </p:spPr>
        <p:txBody>
          <a:bodyPr>
            <a:normAutofit fontScale="85000" lnSpcReduction="10000"/>
          </a:bodyPr>
          <a:lstStyle/>
          <a:p>
            <a:r>
              <a:rPr lang="en-US" sz="2400" dirty="0"/>
              <a:t>Linebackers have the largest distribution in talent</a:t>
            </a:r>
          </a:p>
          <a:p>
            <a:pPr lvl="1"/>
            <a:r>
              <a:rPr lang="en-US" sz="2000" dirty="0"/>
              <a:t>Filtered data to get only LBs registering four (4) or more pressures in the latter half of the season</a:t>
            </a:r>
          </a:p>
          <a:p>
            <a:pPr lvl="1"/>
            <a:r>
              <a:rPr lang="en-US" sz="2000" dirty="0"/>
              <a:t>The average LB recorded 15.9 Pressures in the competition data</a:t>
            </a:r>
          </a:p>
          <a:p>
            <a:pPr lvl="1"/>
            <a:r>
              <a:rPr lang="en-US" sz="2000" dirty="0"/>
              <a:t>The average Pro Bowl LB recorded 37.7 Pressures in the data</a:t>
            </a:r>
          </a:p>
          <a:p>
            <a:r>
              <a:rPr lang="en-US" sz="2400" dirty="0"/>
              <a:t>Analyzed performance considering where Linebackers lined up</a:t>
            </a:r>
          </a:p>
          <a:p>
            <a:pPr lvl="1"/>
            <a:r>
              <a:rPr lang="en-US" sz="2000" dirty="0"/>
              <a:t>Some LBs benefit from lining up behind the defensive line, e.g., Chandler Jones recorded 10.5 Sacks in the second half of the season, but lined up on the defensive line for just two of them</a:t>
            </a:r>
          </a:p>
          <a:p>
            <a:pPr lvl="1"/>
            <a:r>
              <a:rPr lang="en-US" sz="2000" dirty="0"/>
              <a:t>But some LBs who lined up on the ends of the Defensive Line posted great numbers, e.g., TJ Watt registered 82.4% of his sacks from the defensive line</a:t>
            </a:r>
          </a:p>
          <a:p>
            <a:endParaRPr lang="en-US" sz="2400" dirty="0"/>
          </a:p>
        </p:txBody>
      </p:sp>
      <p:pic>
        <p:nvPicPr>
          <p:cNvPr id="7" name="Content Placeholder 4">
            <a:extLst>
              <a:ext uri="{FF2B5EF4-FFF2-40B4-BE49-F238E27FC236}">
                <a16:creationId xmlns:a16="http://schemas.microsoft.com/office/drawing/2014/main" id="{6774045A-D0E4-4986-A6AD-B72E61B7E7CB}"/>
              </a:ext>
            </a:extLst>
          </p:cNvPr>
          <p:cNvPicPr>
            <a:picLocks noChangeAspect="1"/>
          </p:cNvPicPr>
          <p:nvPr/>
        </p:nvPicPr>
        <p:blipFill>
          <a:blip r:embed="rId2"/>
          <a:stretch>
            <a:fillRect/>
          </a:stretch>
        </p:blipFill>
        <p:spPr>
          <a:xfrm>
            <a:off x="5982789" y="2953928"/>
            <a:ext cx="3543791" cy="3371686"/>
          </a:xfrm>
          <a:prstGeom prst="rect">
            <a:avLst/>
          </a:prstGeom>
        </p:spPr>
      </p:pic>
      <p:pic>
        <p:nvPicPr>
          <p:cNvPr id="6" name="Picture 5">
            <a:extLst>
              <a:ext uri="{FF2B5EF4-FFF2-40B4-BE49-F238E27FC236}">
                <a16:creationId xmlns:a16="http://schemas.microsoft.com/office/drawing/2014/main" id="{3212A734-2DC1-4F54-A032-FC69A46E1877}"/>
              </a:ext>
            </a:extLst>
          </p:cNvPr>
          <p:cNvPicPr>
            <a:picLocks noChangeAspect="1"/>
          </p:cNvPicPr>
          <p:nvPr/>
        </p:nvPicPr>
        <p:blipFill>
          <a:blip r:embed="rId3"/>
          <a:stretch>
            <a:fillRect/>
          </a:stretch>
        </p:blipFill>
        <p:spPr>
          <a:xfrm>
            <a:off x="8786948" y="1630392"/>
            <a:ext cx="3055220" cy="2906842"/>
          </a:xfrm>
          <a:prstGeom prst="rect">
            <a:avLst/>
          </a:prstGeom>
        </p:spPr>
      </p:pic>
    </p:spTree>
    <p:extLst>
      <p:ext uri="{BB962C8B-B14F-4D97-AF65-F5344CB8AC3E}">
        <p14:creationId xmlns:p14="http://schemas.microsoft.com/office/powerpoint/2010/main" val="427225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8EE2-C32E-4A9E-910A-FCB9F9438B05}"/>
              </a:ext>
            </a:extLst>
          </p:cNvPr>
          <p:cNvSpPr>
            <a:spLocks noGrp="1"/>
          </p:cNvSpPr>
          <p:nvPr>
            <p:ph type="title"/>
          </p:nvPr>
        </p:nvSpPr>
        <p:spPr/>
        <p:txBody>
          <a:bodyPr/>
          <a:lstStyle/>
          <a:p>
            <a:r>
              <a:rPr lang="en-US" dirty="0"/>
              <a:t>Roster Construction Effect</a:t>
            </a:r>
          </a:p>
        </p:txBody>
      </p:sp>
      <p:sp>
        <p:nvSpPr>
          <p:cNvPr id="3" name="Content Placeholder 2">
            <a:extLst>
              <a:ext uri="{FF2B5EF4-FFF2-40B4-BE49-F238E27FC236}">
                <a16:creationId xmlns:a16="http://schemas.microsoft.com/office/drawing/2014/main" id="{3C308558-C0B8-4757-8EBD-3943F69CC475}"/>
              </a:ext>
            </a:extLst>
          </p:cNvPr>
          <p:cNvSpPr>
            <a:spLocks noGrp="1"/>
          </p:cNvSpPr>
          <p:nvPr>
            <p:ph idx="1"/>
          </p:nvPr>
        </p:nvSpPr>
        <p:spPr/>
        <p:txBody>
          <a:bodyPr>
            <a:normAutofit fontScale="92500"/>
          </a:bodyPr>
          <a:lstStyle/>
          <a:p>
            <a:r>
              <a:rPr lang="en-US" dirty="0"/>
              <a:t>Defensive Line positions can have differing values to teams based on how their defense is organized</a:t>
            </a:r>
          </a:p>
          <a:p>
            <a:r>
              <a:rPr lang="en-US" dirty="0"/>
              <a:t>Some teams like to pressure the quarterback with more heavy-set defensive linemen with LBs lined up behind them; traditional 4-3 and 3-4 formations</a:t>
            </a:r>
          </a:p>
          <a:p>
            <a:r>
              <a:rPr lang="en-US" dirty="0"/>
              <a:t>Other teams like to use a variety of packages to blitz different position groups</a:t>
            </a:r>
          </a:p>
          <a:p>
            <a:pPr lvl="1"/>
            <a:r>
              <a:rPr lang="en-US" dirty="0"/>
              <a:t>Matt Patricia, Head Coach of the Detroit Lions, was quoted as saying the traditional 4-3 and 3-4 defensive formations are obsolete in today’s age of football</a:t>
            </a:r>
          </a:p>
          <a:p>
            <a:pPr lvl="1"/>
            <a:r>
              <a:rPr lang="en-US" dirty="0"/>
              <a:t>Using different packages to utilize many defensive backs and versatile linebackers has been a rising trend among some NFL teams</a:t>
            </a:r>
          </a:p>
          <a:p>
            <a:r>
              <a:rPr lang="en-US" dirty="0"/>
              <a:t>Several team examples follow</a:t>
            </a:r>
          </a:p>
          <a:p>
            <a:endParaRPr lang="en-US" dirty="0"/>
          </a:p>
        </p:txBody>
      </p:sp>
    </p:spTree>
    <p:extLst>
      <p:ext uri="{BB962C8B-B14F-4D97-AF65-F5344CB8AC3E}">
        <p14:creationId xmlns:p14="http://schemas.microsoft.com/office/powerpoint/2010/main" val="2396478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C8D-D414-4E77-B750-17C449C77622}"/>
              </a:ext>
            </a:extLst>
          </p:cNvPr>
          <p:cNvSpPr>
            <a:spLocks noGrp="1"/>
          </p:cNvSpPr>
          <p:nvPr>
            <p:ph type="title"/>
          </p:nvPr>
        </p:nvSpPr>
        <p:spPr/>
        <p:txBody>
          <a:bodyPr/>
          <a:lstStyle/>
          <a:p>
            <a:r>
              <a:rPr lang="en-US" dirty="0"/>
              <a:t>New Orleans Saints</a:t>
            </a:r>
          </a:p>
        </p:txBody>
      </p:sp>
      <p:sp>
        <p:nvSpPr>
          <p:cNvPr id="3" name="Content Placeholder 2">
            <a:extLst>
              <a:ext uri="{FF2B5EF4-FFF2-40B4-BE49-F238E27FC236}">
                <a16:creationId xmlns:a16="http://schemas.microsoft.com/office/drawing/2014/main" id="{FB1FD74B-226E-4592-B061-6FB80C3EE691}"/>
              </a:ext>
            </a:extLst>
          </p:cNvPr>
          <p:cNvSpPr>
            <a:spLocks noGrp="1"/>
          </p:cNvSpPr>
          <p:nvPr>
            <p:ph idx="1"/>
          </p:nvPr>
        </p:nvSpPr>
        <p:spPr>
          <a:xfrm>
            <a:off x="621104" y="1630392"/>
            <a:ext cx="4786919" cy="4546571"/>
          </a:xfrm>
        </p:spPr>
        <p:txBody>
          <a:bodyPr>
            <a:normAutofit/>
          </a:bodyPr>
          <a:lstStyle/>
          <a:p>
            <a:pPr marL="0" indent="0">
              <a:buNone/>
            </a:pPr>
            <a:r>
              <a:rPr lang="en-US" sz="2400" b="1" dirty="0"/>
              <a:t>Most Valuable Defensive Line Position: </a:t>
            </a:r>
            <a:r>
              <a:rPr lang="en-US" sz="2400" b="1" i="1" dirty="0"/>
              <a:t>Defensive End</a:t>
            </a:r>
          </a:p>
          <a:p>
            <a:r>
              <a:rPr lang="en-US" sz="2400" dirty="0"/>
              <a:t>Performed best against the pass</a:t>
            </a:r>
          </a:p>
          <a:p>
            <a:pPr lvl="1"/>
            <a:r>
              <a:rPr lang="en-US" sz="2000" dirty="0"/>
              <a:t>Recorded most of the sacks and pressures</a:t>
            </a:r>
          </a:p>
          <a:p>
            <a:r>
              <a:rPr lang="en-US" sz="2400" dirty="0"/>
              <a:t>Also performed best against the run</a:t>
            </a:r>
          </a:p>
          <a:p>
            <a:pPr lvl="1"/>
            <a:r>
              <a:rPr lang="en-US" sz="2000" dirty="0"/>
              <a:t>Recorded the most TFLs and tackles on run plays</a:t>
            </a:r>
          </a:p>
          <a:p>
            <a:r>
              <a:rPr lang="en-US" sz="2400" dirty="0"/>
              <a:t>Notable players who exceled on the defensive line:</a:t>
            </a:r>
          </a:p>
          <a:p>
            <a:pPr lvl="1"/>
            <a:r>
              <a:rPr lang="en-US" sz="2000" dirty="0"/>
              <a:t>Cameron Jordan, Demario Davis</a:t>
            </a:r>
          </a:p>
          <a:p>
            <a:endParaRPr lang="en-US" sz="2400" dirty="0"/>
          </a:p>
        </p:txBody>
      </p:sp>
      <p:pic>
        <p:nvPicPr>
          <p:cNvPr id="5" name="Picture 4">
            <a:extLst>
              <a:ext uri="{FF2B5EF4-FFF2-40B4-BE49-F238E27FC236}">
                <a16:creationId xmlns:a16="http://schemas.microsoft.com/office/drawing/2014/main" id="{2228A7E2-2E69-4BFD-9062-5AF3DB0C35F2}"/>
              </a:ext>
            </a:extLst>
          </p:cNvPr>
          <p:cNvPicPr>
            <a:picLocks noChangeAspect="1"/>
          </p:cNvPicPr>
          <p:nvPr/>
        </p:nvPicPr>
        <p:blipFill>
          <a:blip r:embed="rId2"/>
          <a:stretch>
            <a:fillRect/>
          </a:stretch>
        </p:blipFill>
        <p:spPr>
          <a:xfrm>
            <a:off x="5488371" y="1273340"/>
            <a:ext cx="3616140" cy="3440521"/>
          </a:xfrm>
          <a:prstGeom prst="rect">
            <a:avLst/>
          </a:prstGeom>
        </p:spPr>
      </p:pic>
      <p:pic>
        <p:nvPicPr>
          <p:cNvPr id="7" name="Picture 6">
            <a:extLst>
              <a:ext uri="{FF2B5EF4-FFF2-40B4-BE49-F238E27FC236}">
                <a16:creationId xmlns:a16="http://schemas.microsoft.com/office/drawing/2014/main" id="{9DD1D8C7-C95C-4E11-B4EE-022A8489CF0B}"/>
              </a:ext>
            </a:extLst>
          </p:cNvPr>
          <p:cNvPicPr>
            <a:picLocks noChangeAspect="1"/>
          </p:cNvPicPr>
          <p:nvPr/>
        </p:nvPicPr>
        <p:blipFill>
          <a:blip r:embed="rId3"/>
          <a:stretch>
            <a:fillRect/>
          </a:stretch>
        </p:blipFill>
        <p:spPr>
          <a:xfrm>
            <a:off x="8571205" y="3483974"/>
            <a:ext cx="3324704" cy="3163240"/>
          </a:xfrm>
          <a:prstGeom prst="rect">
            <a:avLst/>
          </a:prstGeom>
        </p:spPr>
      </p:pic>
    </p:spTree>
    <p:extLst>
      <p:ext uri="{BB962C8B-B14F-4D97-AF65-F5344CB8AC3E}">
        <p14:creationId xmlns:p14="http://schemas.microsoft.com/office/powerpoint/2010/main" val="2754253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C8D-D414-4E77-B750-17C449C77622}"/>
              </a:ext>
            </a:extLst>
          </p:cNvPr>
          <p:cNvSpPr>
            <a:spLocks noGrp="1"/>
          </p:cNvSpPr>
          <p:nvPr>
            <p:ph type="title"/>
          </p:nvPr>
        </p:nvSpPr>
        <p:spPr/>
        <p:txBody>
          <a:bodyPr/>
          <a:lstStyle/>
          <a:p>
            <a:r>
              <a:rPr lang="en-US" dirty="0"/>
              <a:t>Carolina Panthers</a:t>
            </a:r>
          </a:p>
        </p:txBody>
      </p:sp>
      <p:sp>
        <p:nvSpPr>
          <p:cNvPr id="3" name="Content Placeholder 2">
            <a:extLst>
              <a:ext uri="{FF2B5EF4-FFF2-40B4-BE49-F238E27FC236}">
                <a16:creationId xmlns:a16="http://schemas.microsoft.com/office/drawing/2014/main" id="{FB1FD74B-226E-4592-B061-6FB80C3EE691}"/>
              </a:ext>
            </a:extLst>
          </p:cNvPr>
          <p:cNvSpPr>
            <a:spLocks noGrp="1"/>
          </p:cNvSpPr>
          <p:nvPr>
            <p:ph idx="1"/>
          </p:nvPr>
        </p:nvSpPr>
        <p:spPr>
          <a:xfrm>
            <a:off x="621104" y="1630392"/>
            <a:ext cx="4786919" cy="4546571"/>
          </a:xfrm>
        </p:spPr>
        <p:txBody>
          <a:bodyPr>
            <a:normAutofit/>
          </a:bodyPr>
          <a:lstStyle/>
          <a:p>
            <a:pPr marL="0" indent="0">
              <a:buNone/>
            </a:pPr>
            <a:r>
              <a:rPr lang="en-US" sz="2400" b="1" dirty="0"/>
              <a:t>Most Valuable Defensive Line Position: </a:t>
            </a:r>
            <a:r>
              <a:rPr lang="en-US" sz="2400" b="1" i="1" dirty="0"/>
              <a:t>Defensive Tackle</a:t>
            </a:r>
          </a:p>
          <a:p>
            <a:r>
              <a:rPr lang="en-US" sz="2400" dirty="0"/>
              <a:t>Performed best against the pass</a:t>
            </a:r>
          </a:p>
          <a:p>
            <a:pPr lvl="1"/>
            <a:r>
              <a:rPr lang="en-US" sz="2000" dirty="0"/>
              <a:t>Recorded most of the sacks and pressures</a:t>
            </a:r>
          </a:p>
          <a:p>
            <a:r>
              <a:rPr lang="en-US" sz="2400" dirty="0"/>
              <a:t>Performed best against the run</a:t>
            </a:r>
          </a:p>
          <a:p>
            <a:pPr lvl="1"/>
            <a:r>
              <a:rPr lang="en-US" sz="2000" dirty="0"/>
              <a:t>Recorded the most TFLs and tackles on run plays</a:t>
            </a:r>
          </a:p>
          <a:p>
            <a:r>
              <a:rPr lang="en-US" sz="2400" dirty="0"/>
              <a:t>Notable players who exceled on the defensive line: </a:t>
            </a:r>
          </a:p>
          <a:p>
            <a:pPr lvl="1"/>
            <a:r>
              <a:rPr lang="en-US" sz="2000" dirty="0"/>
              <a:t>Gerald McCoy, Mario Addison, Bruce Irvin</a:t>
            </a:r>
          </a:p>
          <a:p>
            <a:endParaRPr lang="en-US" sz="2400" dirty="0"/>
          </a:p>
          <a:p>
            <a:endParaRPr lang="en-US" sz="2400" dirty="0"/>
          </a:p>
          <a:p>
            <a:endParaRPr lang="en-US" sz="2400" dirty="0"/>
          </a:p>
        </p:txBody>
      </p:sp>
      <p:pic>
        <p:nvPicPr>
          <p:cNvPr id="9" name="Picture 8">
            <a:extLst>
              <a:ext uri="{FF2B5EF4-FFF2-40B4-BE49-F238E27FC236}">
                <a16:creationId xmlns:a16="http://schemas.microsoft.com/office/drawing/2014/main" id="{EE30936C-0797-4CB0-AF02-947F0C9EEBC0}"/>
              </a:ext>
            </a:extLst>
          </p:cNvPr>
          <p:cNvPicPr>
            <a:picLocks noChangeAspect="1"/>
          </p:cNvPicPr>
          <p:nvPr/>
        </p:nvPicPr>
        <p:blipFill>
          <a:blip r:embed="rId2"/>
          <a:stretch>
            <a:fillRect/>
          </a:stretch>
        </p:blipFill>
        <p:spPr>
          <a:xfrm>
            <a:off x="5521234" y="1423358"/>
            <a:ext cx="3248297" cy="3090544"/>
          </a:xfrm>
          <a:prstGeom prst="rect">
            <a:avLst/>
          </a:prstGeom>
        </p:spPr>
      </p:pic>
      <p:pic>
        <p:nvPicPr>
          <p:cNvPr id="6" name="Picture 5">
            <a:extLst>
              <a:ext uri="{FF2B5EF4-FFF2-40B4-BE49-F238E27FC236}">
                <a16:creationId xmlns:a16="http://schemas.microsoft.com/office/drawing/2014/main" id="{97AB1440-7C92-4E51-AD27-B267D5E5FB60}"/>
              </a:ext>
            </a:extLst>
          </p:cNvPr>
          <p:cNvPicPr>
            <a:picLocks noChangeAspect="1"/>
          </p:cNvPicPr>
          <p:nvPr/>
        </p:nvPicPr>
        <p:blipFill>
          <a:blip r:embed="rId3"/>
          <a:stretch>
            <a:fillRect/>
          </a:stretch>
        </p:blipFill>
        <p:spPr>
          <a:xfrm>
            <a:off x="8354228" y="3429000"/>
            <a:ext cx="3248299" cy="3090545"/>
          </a:xfrm>
          <a:prstGeom prst="rect">
            <a:avLst/>
          </a:prstGeom>
        </p:spPr>
      </p:pic>
    </p:spTree>
    <p:extLst>
      <p:ext uri="{BB962C8B-B14F-4D97-AF65-F5344CB8AC3E}">
        <p14:creationId xmlns:p14="http://schemas.microsoft.com/office/powerpoint/2010/main" val="872168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C8D-D414-4E77-B750-17C449C77622}"/>
              </a:ext>
            </a:extLst>
          </p:cNvPr>
          <p:cNvSpPr>
            <a:spLocks noGrp="1"/>
          </p:cNvSpPr>
          <p:nvPr>
            <p:ph type="title"/>
          </p:nvPr>
        </p:nvSpPr>
        <p:spPr/>
        <p:txBody>
          <a:bodyPr/>
          <a:lstStyle/>
          <a:p>
            <a:r>
              <a:rPr lang="en-US" dirty="0"/>
              <a:t>Pittsburgh Steelers</a:t>
            </a:r>
          </a:p>
        </p:txBody>
      </p:sp>
      <p:sp>
        <p:nvSpPr>
          <p:cNvPr id="3" name="Content Placeholder 2">
            <a:extLst>
              <a:ext uri="{FF2B5EF4-FFF2-40B4-BE49-F238E27FC236}">
                <a16:creationId xmlns:a16="http://schemas.microsoft.com/office/drawing/2014/main" id="{FB1FD74B-226E-4592-B061-6FB80C3EE691}"/>
              </a:ext>
            </a:extLst>
          </p:cNvPr>
          <p:cNvSpPr>
            <a:spLocks noGrp="1"/>
          </p:cNvSpPr>
          <p:nvPr>
            <p:ph idx="1"/>
          </p:nvPr>
        </p:nvSpPr>
        <p:spPr>
          <a:xfrm>
            <a:off x="621104" y="1630392"/>
            <a:ext cx="4786919" cy="4546571"/>
          </a:xfrm>
        </p:spPr>
        <p:txBody>
          <a:bodyPr>
            <a:normAutofit/>
          </a:bodyPr>
          <a:lstStyle/>
          <a:p>
            <a:pPr marL="0" indent="0">
              <a:buNone/>
            </a:pPr>
            <a:r>
              <a:rPr lang="en-US" sz="2400" b="1" dirty="0"/>
              <a:t>Most Valuable Defensive Line Position: </a:t>
            </a:r>
            <a:r>
              <a:rPr lang="en-US" sz="2400" b="1" i="1" dirty="0"/>
              <a:t>Linebacker</a:t>
            </a:r>
          </a:p>
          <a:p>
            <a:r>
              <a:rPr lang="en-US" sz="2400" dirty="0"/>
              <a:t>Performed best against the pass</a:t>
            </a:r>
          </a:p>
          <a:p>
            <a:pPr lvl="1"/>
            <a:r>
              <a:rPr lang="en-US" sz="2000" dirty="0"/>
              <a:t>Recorded most of the sacks and pressures</a:t>
            </a:r>
          </a:p>
          <a:p>
            <a:r>
              <a:rPr lang="en-US" sz="2400" dirty="0"/>
              <a:t>Performed best against the run</a:t>
            </a:r>
          </a:p>
          <a:p>
            <a:pPr lvl="1"/>
            <a:r>
              <a:rPr lang="en-US" sz="2000" dirty="0"/>
              <a:t>Recorded the most TFLs and tackles on run plays</a:t>
            </a:r>
          </a:p>
          <a:p>
            <a:r>
              <a:rPr lang="en-US" sz="2400" dirty="0"/>
              <a:t>Notable players who exceled on the defensive line: </a:t>
            </a:r>
          </a:p>
          <a:p>
            <a:pPr lvl="1"/>
            <a:r>
              <a:rPr lang="en-US" sz="2000" dirty="0"/>
              <a:t>TJ Watt, Bud Dupree, Cameron Heyward</a:t>
            </a:r>
          </a:p>
          <a:p>
            <a:endParaRPr lang="en-US" sz="2400" dirty="0"/>
          </a:p>
          <a:p>
            <a:endParaRPr lang="en-US" sz="2400" dirty="0"/>
          </a:p>
          <a:p>
            <a:endParaRPr lang="en-US" sz="2400" dirty="0"/>
          </a:p>
        </p:txBody>
      </p:sp>
      <p:pic>
        <p:nvPicPr>
          <p:cNvPr id="8" name="Picture 7">
            <a:extLst>
              <a:ext uri="{FF2B5EF4-FFF2-40B4-BE49-F238E27FC236}">
                <a16:creationId xmlns:a16="http://schemas.microsoft.com/office/drawing/2014/main" id="{F49A6E48-B865-446C-AC1D-B3EABF09B7F7}"/>
              </a:ext>
            </a:extLst>
          </p:cNvPr>
          <p:cNvPicPr>
            <a:picLocks noChangeAspect="1"/>
          </p:cNvPicPr>
          <p:nvPr/>
        </p:nvPicPr>
        <p:blipFill>
          <a:blip r:embed="rId2"/>
          <a:stretch>
            <a:fillRect/>
          </a:stretch>
        </p:blipFill>
        <p:spPr>
          <a:xfrm>
            <a:off x="5541859" y="1286691"/>
            <a:ext cx="3434699" cy="3267892"/>
          </a:xfrm>
          <a:prstGeom prst="rect">
            <a:avLst/>
          </a:prstGeom>
        </p:spPr>
      </p:pic>
      <p:pic>
        <p:nvPicPr>
          <p:cNvPr id="7" name="Picture 6">
            <a:extLst>
              <a:ext uri="{FF2B5EF4-FFF2-40B4-BE49-F238E27FC236}">
                <a16:creationId xmlns:a16="http://schemas.microsoft.com/office/drawing/2014/main" id="{8B4EDECE-8E98-4833-873C-43320CEE8BF8}"/>
              </a:ext>
            </a:extLst>
          </p:cNvPr>
          <p:cNvPicPr>
            <a:picLocks noChangeAspect="1"/>
          </p:cNvPicPr>
          <p:nvPr/>
        </p:nvPicPr>
        <p:blipFill>
          <a:blip r:embed="rId3"/>
          <a:stretch>
            <a:fillRect/>
          </a:stretch>
        </p:blipFill>
        <p:spPr>
          <a:xfrm>
            <a:off x="8456962" y="3509361"/>
            <a:ext cx="3113934" cy="2962705"/>
          </a:xfrm>
          <a:prstGeom prst="rect">
            <a:avLst/>
          </a:prstGeom>
        </p:spPr>
      </p:pic>
    </p:spTree>
    <p:extLst>
      <p:ext uri="{BB962C8B-B14F-4D97-AF65-F5344CB8AC3E}">
        <p14:creationId xmlns:p14="http://schemas.microsoft.com/office/powerpoint/2010/main" val="1796702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0362-3A24-493D-956A-08B71A99E20D}"/>
              </a:ext>
            </a:extLst>
          </p:cNvPr>
          <p:cNvSpPr>
            <a:spLocks noGrp="1"/>
          </p:cNvSpPr>
          <p:nvPr>
            <p:ph type="title"/>
          </p:nvPr>
        </p:nvSpPr>
        <p:spPr/>
        <p:txBody>
          <a:bodyPr/>
          <a:lstStyle/>
          <a:p>
            <a:r>
              <a:rPr lang="en-US" dirty="0"/>
              <a:t>Game Situation Effect</a:t>
            </a:r>
          </a:p>
        </p:txBody>
      </p:sp>
      <p:sp>
        <p:nvSpPr>
          <p:cNvPr id="3" name="Content Placeholder 2">
            <a:extLst>
              <a:ext uri="{FF2B5EF4-FFF2-40B4-BE49-F238E27FC236}">
                <a16:creationId xmlns:a16="http://schemas.microsoft.com/office/drawing/2014/main" id="{3B5D9319-E1F5-43F7-A110-2C36C8A43F04}"/>
              </a:ext>
            </a:extLst>
          </p:cNvPr>
          <p:cNvSpPr>
            <a:spLocks noGrp="1"/>
          </p:cNvSpPr>
          <p:nvPr>
            <p:ph idx="1"/>
          </p:nvPr>
        </p:nvSpPr>
        <p:spPr>
          <a:xfrm>
            <a:off x="621104" y="1630392"/>
            <a:ext cx="5927741" cy="4546571"/>
          </a:xfrm>
        </p:spPr>
        <p:txBody>
          <a:bodyPr>
            <a:normAutofit lnSpcReduction="10000"/>
          </a:bodyPr>
          <a:lstStyle/>
          <a:p>
            <a:r>
              <a:rPr lang="en-US" dirty="0"/>
              <a:t>Game situation can play a factor in the performance of different defensive line positions</a:t>
            </a:r>
          </a:p>
          <a:p>
            <a:r>
              <a:rPr lang="en-US" dirty="0"/>
              <a:t>Compared stats at start of first (1st) quarter and end of the fourth (4th)</a:t>
            </a:r>
          </a:p>
          <a:p>
            <a:pPr lvl="1"/>
            <a:r>
              <a:rPr lang="en-US" dirty="0"/>
              <a:t>In the beginning of the game, LBs had the most sacks out of defensive line positions, having 7% more sacks than the next group</a:t>
            </a:r>
          </a:p>
          <a:p>
            <a:pPr lvl="1"/>
            <a:r>
              <a:rPr lang="en-US" dirty="0"/>
              <a:t>In the last 7.5 minutes of the game though, DEs had most of the sacks, providing major help in crucial game moments</a:t>
            </a:r>
          </a:p>
          <a:p>
            <a:endParaRPr lang="en-US" dirty="0"/>
          </a:p>
        </p:txBody>
      </p:sp>
      <p:graphicFrame>
        <p:nvGraphicFramePr>
          <p:cNvPr id="4" name="Content Placeholder 3">
            <a:extLst>
              <a:ext uri="{FF2B5EF4-FFF2-40B4-BE49-F238E27FC236}">
                <a16:creationId xmlns:a16="http://schemas.microsoft.com/office/drawing/2014/main" id="{D6186CDA-576F-45D2-8A8C-1EF0554C8058}"/>
              </a:ext>
            </a:extLst>
          </p:cNvPr>
          <p:cNvGraphicFramePr>
            <a:graphicFrameLocks/>
          </p:cNvGraphicFramePr>
          <p:nvPr>
            <p:extLst>
              <p:ext uri="{D42A27DB-BD31-4B8C-83A1-F6EECF244321}">
                <p14:modId xmlns:p14="http://schemas.microsoft.com/office/powerpoint/2010/main" val="2115182057"/>
              </p:ext>
            </p:extLst>
          </p:nvPr>
        </p:nvGraphicFramePr>
        <p:xfrm>
          <a:off x="6890854" y="1341120"/>
          <a:ext cx="3949139" cy="24549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EC011B3-27FA-4E35-9FB7-CAAA8600B5DA}"/>
              </a:ext>
            </a:extLst>
          </p:cNvPr>
          <p:cNvGraphicFramePr>
            <a:graphicFrameLocks/>
          </p:cNvGraphicFramePr>
          <p:nvPr>
            <p:extLst>
              <p:ext uri="{D42A27DB-BD31-4B8C-83A1-F6EECF244321}">
                <p14:modId xmlns:p14="http://schemas.microsoft.com/office/powerpoint/2010/main" val="332201216"/>
              </p:ext>
            </p:extLst>
          </p:nvPr>
        </p:nvGraphicFramePr>
        <p:xfrm>
          <a:off x="6890854" y="3945025"/>
          <a:ext cx="3949139" cy="2547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2249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0362-3A24-493D-956A-08B71A99E20D}"/>
              </a:ext>
            </a:extLst>
          </p:cNvPr>
          <p:cNvSpPr>
            <a:spLocks noGrp="1"/>
          </p:cNvSpPr>
          <p:nvPr>
            <p:ph type="title"/>
          </p:nvPr>
        </p:nvSpPr>
        <p:spPr/>
        <p:txBody>
          <a:bodyPr/>
          <a:lstStyle/>
          <a:p>
            <a:r>
              <a:rPr lang="en-US" dirty="0"/>
              <a:t>Game Situation Effect</a:t>
            </a:r>
          </a:p>
        </p:txBody>
      </p:sp>
      <p:sp>
        <p:nvSpPr>
          <p:cNvPr id="3" name="Content Placeholder 2">
            <a:extLst>
              <a:ext uri="{FF2B5EF4-FFF2-40B4-BE49-F238E27FC236}">
                <a16:creationId xmlns:a16="http://schemas.microsoft.com/office/drawing/2014/main" id="{3B5D9319-E1F5-43F7-A110-2C36C8A43F04}"/>
              </a:ext>
            </a:extLst>
          </p:cNvPr>
          <p:cNvSpPr>
            <a:spLocks noGrp="1"/>
          </p:cNvSpPr>
          <p:nvPr>
            <p:ph idx="1"/>
          </p:nvPr>
        </p:nvSpPr>
        <p:spPr>
          <a:xfrm>
            <a:off x="621104" y="1630392"/>
            <a:ext cx="5927741" cy="4546571"/>
          </a:xfrm>
        </p:spPr>
        <p:txBody>
          <a:bodyPr>
            <a:normAutofit lnSpcReduction="10000"/>
          </a:bodyPr>
          <a:lstStyle/>
          <a:p>
            <a:r>
              <a:rPr lang="en-US" dirty="0"/>
              <a:t>Compared defensive line performance on running plays in different game scenarios</a:t>
            </a:r>
          </a:p>
          <a:p>
            <a:r>
              <a:rPr lang="en-US" dirty="0"/>
              <a:t>Filtered fourth (4th) quarter situation where the team on defense is trailing late</a:t>
            </a:r>
          </a:p>
          <a:p>
            <a:pPr lvl="1"/>
            <a:r>
              <a:rPr lang="en-US" dirty="0"/>
              <a:t>DTs performed well in both scenarios, consistently stopping the run during the game</a:t>
            </a:r>
          </a:p>
          <a:p>
            <a:pPr lvl="1"/>
            <a:r>
              <a:rPr lang="en-US" dirty="0"/>
              <a:t>The difference is that LBs performed worse against the run late in the game while DEs stepped up, showing a 12% increase in TFLs</a:t>
            </a:r>
          </a:p>
          <a:p>
            <a:endParaRPr lang="en-US" dirty="0"/>
          </a:p>
        </p:txBody>
      </p:sp>
      <p:graphicFrame>
        <p:nvGraphicFramePr>
          <p:cNvPr id="6" name="Chart 5">
            <a:extLst>
              <a:ext uri="{FF2B5EF4-FFF2-40B4-BE49-F238E27FC236}">
                <a16:creationId xmlns:a16="http://schemas.microsoft.com/office/drawing/2014/main" id="{DCC0A202-912D-4E20-ABA2-23837D692143}"/>
              </a:ext>
            </a:extLst>
          </p:cNvPr>
          <p:cNvGraphicFramePr>
            <a:graphicFrameLocks/>
          </p:cNvGraphicFramePr>
          <p:nvPr>
            <p:extLst>
              <p:ext uri="{D42A27DB-BD31-4B8C-83A1-F6EECF244321}">
                <p14:modId xmlns:p14="http://schemas.microsoft.com/office/powerpoint/2010/main" val="3914037530"/>
              </p:ext>
            </p:extLst>
          </p:nvPr>
        </p:nvGraphicFramePr>
        <p:xfrm>
          <a:off x="7228114" y="3944983"/>
          <a:ext cx="4342782" cy="25478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729EADD5-C593-471C-AA5F-E8EE88A58D69}"/>
              </a:ext>
            </a:extLst>
          </p:cNvPr>
          <p:cNvGraphicFramePr>
            <a:graphicFrameLocks/>
          </p:cNvGraphicFramePr>
          <p:nvPr>
            <p:extLst>
              <p:ext uri="{D42A27DB-BD31-4B8C-83A1-F6EECF244321}">
                <p14:modId xmlns:p14="http://schemas.microsoft.com/office/powerpoint/2010/main" val="3355656898"/>
              </p:ext>
            </p:extLst>
          </p:nvPr>
        </p:nvGraphicFramePr>
        <p:xfrm>
          <a:off x="7228113" y="1262743"/>
          <a:ext cx="4342781" cy="26141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10710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25EE-0C6A-4697-ADD1-F92B7514CF1F}"/>
              </a:ext>
            </a:extLst>
          </p:cNvPr>
          <p:cNvSpPr>
            <a:spLocks noGrp="1"/>
          </p:cNvSpPr>
          <p:nvPr>
            <p:ph type="title"/>
          </p:nvPr>
        </p:nvSpPr>
        <p:spPr/>
        <p:txBody>
          <a:bodyPr/>
          <a:lstStyle/>
          <a:p>
            <a:r>
              <a:rPr lang="en-US" dirty="0"/>
              <a:t>Defensive Line Positions</a:t>
            </a:r>
          </a:p>
        </p:txBody>
      </p:sp>
      <p:sp>
        <p:nvSpPr>
          <p:cNvPr id="3" name="Content Placeholder 2">
            <a:extLst>
              <a:ext uri="{FF2B5EF4-FFF2-40B4-BE49-F238E27FC236}">
                <a16:creationId xmlns:a16="http://schemas.microsoft.com/office/drawing/2014/main" id="{E735F13E-0B0E-4495-A3B3-B3F02A2A7274}"/>
              </a:ext>
            </a:extLst>
          </p:cNvPr>
          <p:cNvSpPr>
            <a:spLocks noGrp="1"/>
          </p:cNvSpPr>
          <p:nvPr>
            <p:ph idx="1"/>
          </p:nvPr>
        </p:nvSpPr>
        <p:spPr/>
        <p:txBody>
          <a:bodyPr/>
          <a:lstStyle/>
          <a:p>
            <a:r>
              <a:rPr lang="en-US" dirty="0"/>
              <a:t>Utilizing classical definitions – defensive tackles (DT), defensive ends (DE), and linebackers (LB) – of defensive line positions for this analysis</a:t>
            </a:r>
          </a:p>
          <a:p>
            <a:pPr lvl="1"/>
            <a:r>
              <a:rPr lang="en-US" dirty="0"/>
              <a:t>Aligns with NFL’s franchise tag positions, which provides an assessment of value as defined by average salary</a:t>
            </a:r>
          </a:p>
          <a:p>
            <a:pPr lvl="1"/>
            <a:r>
              <a:rPr lang="en-US" dirty="0"/>
              <a:t>Evaluated linebacker contributions both when lined up on and off the defensive line</a:t>
            </a:r>
          </a:p>
          <a:p>
            <a:r>
              <a:rPr lang="en-US" dirty="0"/>
              <a:t>Considered using a line technique approach to labeling positions; may be worth further pursuit</a:t>
            </a:r>
          </a:p>
          <a:p>
            <a:pPr lvl="1"/>
            <a:endParaRPr lang="en-US" dirty="0"/>
          </a:p>
        </p:txBody>
      </p:sp>
    </p:spTree>
    <p:extLst>
      <p:ext uri="{BB962C8B-B14F-4D97-AF65-F5344CB8AC3E}">
        <p14:creationId xmlns:p14="http://schemas.microsoft.com/office/powerpoint/2010/main" val="299240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E973-1D95-4D2E-B02C-CE977AB83FF3}"/>
              </a:ext>
            </a:extLst>
          </p:cNvPr>
          <p:cNvSpPr>
            <a:spLocks noGrp="1"/>
          </p:cNvSpPr>
          <p:nvPr>
            <p:ph type="title"/>
          </p:nvPr>
        </p:nvSpPr>
        <p:spPr/>
        <p:txBody>
          <a:bodyPr/>
          <a:lstStyle/>
          <a:p>
            <a:r>
              <a:rPr lang="en-US" dirty="0"/>
              <a:t>Analyzing Different Techniques</a:t>
            </a:r>
          </a:p>
        </p:txBody>
      </p:sp>
      <p:sp>
        <p:nvSpPr>
          <p:cNvPr id="3" name="Content Placeholder 2">
            <a:extLst>
              <a:ext uri="{FF2B5EF4-FFF2-40B4-BE49-F238E27FC236}">
                <a16:creationId xmlns:a16="http://schemas.microsoft.com/office/drawing/2014/main" id="{C75384E6-03BE-4CF2-AB6F-B8FDFE451C51}"/>
              </a:ext>
            </a:extLst>
          </p:cNvPr>
          <p:cNvSpPr>
            <a:spLocks noGrp="1"/>
          </p:cNvSpPr>
          <p:nvPr>
            <p:ph idx="1"/>
          </p:nvPr>
        </p:nvSpPr>
        <p:spPr>
          <a:xfrm>
            <a:off x="621104" y="1423358"/>
            <a:ext cx="4516954" cy="3688573"/>
          </a:xfrm>
        </p:spPr>
        <p:txBody>
          <a:bodyPr>
            <a:normAutofit/>
          </a:bodyPr>
          <a:lstStyle/>
          <a:p>
            <a:r>
              <a:rPr lang="en-US" sz="2400" dirty="0"/>
              <a:t>Techniques that worked the best</a:t>
            </a:r>
          </a:p>
          <a:p>
            <a:pPr lvl="1"/>
            <a:r>
              <a:rPr lang="en-US" sz="2000" dirty="0"/>
              <a:t>Those that are in between Offensive Linemen or on the outside</a:t>
            </a:r>
          </a:p>
          <a:p>
            <a:r>
              <a:rPr lang="en-US" sz="2400" dirty="0"/>
              <a:t>Technique shows that those at the ends of the defensive line typically have the most success in the NFL</a:t>
            </a:r>
          </a:p>
          <a:p>
            <a:pPr lvl="1"/>
            <a:r>
              <a:rPr lang="en-US" sz="2000" dirty="0"/>
              <a:t>Not for every team depending on defensive strategies</a:t>
            </a:r>
          </a:p>
          <a:p>
            <a:endParaRPr lang="en-US" sz="2400" dirty="0"/>
          </a:p>
        </p:txBody>
      </p:sp>
      <p:pic>
        <p:nvPicPr>
          <p:cNvPr id="4" name="Picture 3" descr="A close up of a clock&#10;&#10;Description automatically generated">
            <a:extLst>
              <a:ext uri="{FF2B5EF4-FFF2-40B4-BE49-F238E27FC236}">
                <a16:creationId xmlns:a16="http://schemas.microsoft.com/office/drawing/2014/main" id="{D4C3F22D-9CCF-4B76-9EC8-3940C51E5668}"/>
              </a:ext>
            </a:extLst>
          </p:cNvPr>
          <p:cNvPicPr>
            <a:picLocks noChangeAspect="1"/>
          </p:cNvPicPr>
          <p:nvPr/>
        </p:nvPicPr>
        <p:blipFill>
          <a:blip r:embed="rId2"/>
          <a:stretch>
            <a:fillRect/>
          </a:stretch>
        </p:blipFill>
        <p:spPr>
          <a:xfrm>
            <a:off x="621103" y="5141303"/>
            <a:ext cx="4516954" cy="1277406"/>
          </a:xfrm>
          <a:prstGeom prst="rect">
            <a:avLst/>
          </a:prstGeom>
        </p:spPr>
      </p:pic>
      <p:pic>
        <p:nvPicPr>
          <p:cNvPr id="5" name="Picture 4">
            <a:extLst>
              <a:ext uri="{FF2B5EF4-FFF2-40B4-BE49-F238E27FC236}">
                <a16:creationId xmlns:a16="http://schemas.microsoft.com/office/drawing/2014/main" id="{B2700079-6445-425D-8B8E-E6D956E0AB13}"/>
              </a:ext>
            </a:extLst>
          </p:cNvPr>
          <p:cNvPicPr>
            <a:picLocks noChangeAspect="1"/>
          </p:cNvPicPr>
          <p:nvPr/>
        </p:nvPicPr>
        <p:blipFill>
          <a:blip r:embed="rId3"/>
          <a:stretch>
            <a:fillRect/>
          </a:stretch>
        </p:blipFill>
        <p:spPr>
          <a:xfrm>
            <a:off x="5258778" y="1423358"/>
            <a:ext cx="3362708" cy="3199398"/>
          </a:xfrm>
          <a:prstGeom prst="rect">
            <a:avLst/>
          </a:prstGeom>
        </p:spPr>
      </p:pic>
      <p:pic>
        <p:nvPicPr>
          <p:cNvPr id="6" name="Picture 5">
            <a:extLst>
              <a:ext uri="{FF2B5EF4-FFF2-40B4-BE49-F238E27FC236}">
                <a16:creationId xmlns:a16="http://schemas.microsoft.com/office/drawing/2014/main" id="{BC732AC2-F8E7-4A7F-9A81-517AC23E0955}"/>
              </a:ext>
            </a:extLst>
          </p:cNvPr>
          <p:cNvPicPr>
            <a:picLocks noChangeAspect="1"/>
          </p:cNvPicPr>
          <p:nvPr/>
        </p:nvPicPr>
        <p:blipFill>
          <a:blip r:embed="rId4"/>
          <a:stretch>
            <a:fillRect/>
          </a:stretch>
        </p:blipFill>
        <p:spPr>
          <a:xfrm>
            <a:off x="8148344" y="3429000"/>
            <a:ext cx="3422551" cy="3256334"/>
          </a:xfrm>
          <a:prstGeom prst="rect">
            <a:avLst/>
          </a:prstGeom>
        </p:spPr>
      </p:pic>
    </p:spTree>
    <p:extLst>
      <p:ext uri="{BB962C8B-B14F-4D97-AF65-F5344CB8AC3E}">
        <p14:creationId xmlns:p14="http://schemas.microsoft.com/office/powerpoint/2010/main" val="212870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3C27-EBAA-4D98-A9B8-6F8223ADD2D4}"/>
              </a:ext>
            </a:extLst>
          </p:cNvPr>
          <p:cNvSpPr>
            <a:spLocks noGrp="1"/>
          </p:cNvSpPr>
          <p:nvPr>
            <p:ph type="title"/>
          </p:nvPr>
        </p:nvSpPr>
        <p:spPr/>
        <p:txBody>
          <a:bodyPr/>
          <a:lstStyle/>
          <a:p>
            <a:r>
              <a:rPr lang="en-US" dirty="0"/>
              <a:t>Limitations and How to Expand Project</a:t>
            </a:r>
          </a:p>
        </p:txBody>
      </p:sp>
      <p:sp>
        <p:nvSpPr>
          <p:cNvPr id="3" name="Content Placeholder 2">
            <a:extLst>
              <a:ext uri="{FF2B5EF4-FFF2-40B4-BE49-F238E27FC236}">
                <a16:creationId xmlns:a16="http://schemas.microsoft.com/office/drawing/2014/main" id="{96E608FC-DC4A-4604-A67D-A2DD09A15B4D}"/>
              </a:ext>
            </a:extLst>
          </p:cNvPr>
          <p:cNvSpPr>
            <a:spLocks noGrp="1"/>
          </p:cNvSpPr>
          <p:nvPr>
            <p:ph idx="1"/>
          </p:nvPr>
        </p:nvSpPr>
        <p:spPr/>
        <p:txBody>
          <a:bodyPr>
            <a:normAutofit/>
          </a:bodyPr>
          <a:lstStyle/>
          <a:p>
            <a:r>
              <a:rPr lang="en-US" dirty="0"/>
              <a:t>The dataset was relatively small; credibility would have been enhanced with a more robust dataset</a:t>
            </a:r>
          </a:p>
          <a:p>
            <a:r>
              <a:rPr lang="en-US" dirty="0"/>
              <a:t>With more time and more data it would have been possible to develop a predictive model for defensive line statistics</a:t>
            </a:r>
          </a:p>
          <a:p>
            <a:pPr lvl="1"/>
            <a:r>
              <a:rPr lang="en-US" dirty="0"/>
              <a:t>Factor in opponent, defensive coordinator tendencies, performance from previous games</a:t>
            </a:r>
          </a:p>
          <a:p>
            <a:pPr lvl="1"/>
            <a:r>
              <a:rPr lang="en-US" dirty="0"/>
              <a:t>Could show teams what to expect when a certain defensive linemen is on the other side of the line of scrimmage</a:t>
            </a:r>
          </a:p>
          <a:p>
            <a:endParaRPr lang="en-US" dirty="0"/>
          </a:p>
        </p:txBody>
      </p:sp>
    </p:spTree>
    <p:extLst>
      <p:ext uri="{BB962C8B-B14F-4D97-AF65-F5344CB8AC3E}">
        <p14:creationId xmlns:p14="http://schemas.microsoft.com/office/powerpoint/2010/main" val="2406211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C5EB4-9FD9-491D-B724-733BFFA06879}"/>
              </a:ext>
            </a:extLst>
          </p:cNvPr>
          <p:cNvSpPr>
            <a:spLocks noGrp="1"/>
          </p:cNvSpPr>
          <p:nvPr>
            <p:ph type="title"/>
          </p:nvPr>
        </p:nvSpPr>
        <p:spPr/>
        <p:txBody>
          <a:bodyPr/>
          <a:lstStyle/>
          <a:p>
            <a:r>
              <a:rPr lang="en-US" dirty="0"/>
              <a:t>Conclusionary Thoughts</a:t>
            </a:r>
          </a:p>
        </p:txBody>
      </p:sp>
      <p:sp>
        <p:nvSpPr>
          <p:cNvPr id="3" name="Content Placeholder 2">
            <a:extLst>
              <a:ext uri="{FF2B5EF4-FFF2-40B4-BE49-F238E27FC236}">
                <a16:creationId xmlns:a16="http://schemas.microsoft.com/office/drawing/2014/main" id="{5FF03C3D-6B9B-4E24-9DC3-47014E6E4CCD}"/>
              </a:ext>
            </a:extLst>
          </p:cNvPr>
          <p:cNvSpPr>
            <a:spLocks noGrp="1"/>
          </p:cNvSpPr>
          <p:nvPr>
            <p:ph idx="1"/>
          </p:nvPr>
        </p:nvSpPr>
        <p:spPr/>
        <p:txBody>
          <a:bodyPr>
            <a:normAutofit fontScale="85000" lnSpcReduction="20000"/>
          </a:bodyPr>
          <a:lstStyle/>
          <a:p>
            <a:r>
              <a:rPr lang="en-US" dirty="0"/>
              <a:t>From a league-wide perspective, Defensive End is the most consistent, valuable position on the defensive line</a:t>
            </a:r>
          </a:p>
          <a:p>
            <a:r>
              <a:rPr lang="en-US" dirty="0"/>
              <a:t>Analyzing the distribution of talent of each defensive line position yielded interesting results</a:t>
            </a:r>
          </a:p>
          <a:p>
            <a:pPr lvl="1"/>
            <a:r>
              <a:rPr lang="en-US" dirty="0"/>
              <a:t>Defensive Tackle had the smallest distribution of talent; perhaps the most replaceable position on the defensive line</a:t>
            </a:r>
          </a:p>
          <a:p>
            <a:pPr lvl="1"/>
            <a:r>
              <a:rPr lang="en-US" dirty="0"/>
              <a:t>Linebacker had the largest distribution of talent</a:t>
            </a:r>
          </a:p>
          <a:p>
            <a:r>
              <a:rPr lang="en-US" dirty="0"/>
              <a:t>Linebackers have multiple responsibilities, so those who drop back in coverage may not put up great pass-rushing statistics</a:t>
            </a:r>
          </a:p>
          <a:p>
            <a:r>
              <a:rPr lang="en-US" dirty="0"/>
              <a:t>Value is subjective to each NFL team, and each team organizes their defense differently</a:t>
            </a:r>
          </a:p>
          <a:p>
            <a:pPr lvl="1"/>
            <a:r>
              <a:rPr lang="en-US" dirty="0"/>
              <a:t>Each defensive line position can be more valuable than the next based on the team</a:t>
            </a:r>
          </a:p>
          <a:p>
            <a:pPr lvl="2"/>
            <a:r>
              <a:rPr lang="en-US" dirty="0"/>
              <a:t>Most valuable defensive line position for Steelers = LB</a:t>
            </a:r>
          </a:p>
          <a:p>
            <a:pPr lvl="2"/>
            <a:r>
              <a:rPr lang="en-US" dirty="0"/>
              <a:t>Most valuable defensive line position for Saints = DE</a:t>
            </a:r>
          </a:p>
          <a:p>
            <a:pPr lvl="2"/>
            <a:r>
              <a:rPr lang="en-US" dirty="0"/>
              <a:t>Most valuable defensive line position for Panthers = DT</a:t>
            </a:r>
          </a:p>
          <a:p>
            <a:pPr lvl="2"/>
            <a:endParaRPr lang="en-US" dirty="0"/>
          </a:p>
        </p:txBody>
      </p:sp>
    </p:spTree>
    <p:extLst>
      <p:ext uri="{BB962C8B-B14F-4D97-AF65-F5344CB8AC3E}">
        <p14:creationId xmlns:p14="http://schemas.microsoft.com/office/powerpoint/2010/main" val="3719506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7F96-77E4-4DFF-AAF4-92982D656128}"/>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50B52776-71C0-444E-BA72-84199D7BAE1F}"/>
              </a:ext>
            </a:extLst>
          </p:cNvPr>
          <p:cNvSpPr>
            <a:spLocks noGrp="1"/>
          </p:cNvSpPr>
          <p:nvPr>
            <p:ph idx="1"/>
          </p:nvPr>
        </p:nvSpPr>
        <p:spPr>
          <a:xfrm>
            <a:off x="621103" y="1630392"/>
            <a:ext cx="10981425" cy="4680956"/>
          </a:xfrm>
        </p:spPr>
        <p:txBody>
          <a:bodyPr>
            <a:normAutofit fontScale="92500" lnSpcReduction="10000"/>
          </a:bodyPr>
          <a:lstStyle/>
          <a:p>
            <a:r>
              <a:rPr lang="en-US" sz="2400" dirty="0">
                <a:hlinkClick r:id="rId2">
                  <a:extLst>
                    <a:ext uri="{A12FA001-AC4F-418D-AE19-62706E023703}">
                      <ahyp:hlinkClr xmlns:ahyp="http://schemas.microsoft.com/office/drawing/2018/hyperlinkcolor" val="tx"/>
                    </a:ext>
                  </a:extLst>
                </a:hlinkClick>
              </a:rPr>
              <a:t>https://www.nfl.com/news/nfl-reveals-rosters-for-2020-pro-bowl-in-orlando-0ap3000001089218</a:t>
            </a:r>
            <a:endParaRPr lang="en-US" sz="2400" dirty="0"/>
          </a:p>
          <a:p>
            <a:r>
              <a:rPr lang="en-US" sz="2400" dirty="0">
                <a:hlinkClick r:id="rId3">
                  <a:extLst>
                    <a:ext uri="{A12FA001-AC4F-418D-AE19-62706E023703}">
                      <ahyp:hlinkClr xmlns:ahyp="http://schemas.microsoft.com/office/drawing/2018/hyperlinkcolor" val="tx"/>
                    </a:ext>
                  </a:extLst>
                </a:hlinkClick>
              </a:rPr>
              <a:t>https://www.foxsports.com/nfl/team-stats?season=2019&amp;week=100&amp;category=DEFENSE</a:t>
            </a:r>
            <a:endParaRPr lang="en-US" sz="2400" dirty="0"/>
          </a:p>
          <a:p>
            <a:r>
              <a:rPr lang="en-US" sz="2400" dirty="0">
                <a:hlinkClick r:id="rId4">
                  <a:extLst>
                    <a:ext uri="{A12FA001-AC4F-418D-AE19-62706E023703}">
                      <ahyp:hlinkClr xmlns:ahyp="http://schemas.microsoft.com/office/drawing/2018/hyperlinkcolor" val="tx"/>
                    </a:ext>
                  </a:extLst>
                </a:hlinkClick>
              </a:rPr>
              <a:t>https://www.post-gazette.com/sports/steelers/2019/04/22/steelers-NFL-draft-mike-tomlin-defensive-subpackages/stories/201904210149</a:t>
            </a:r>
            <a:endParaRPr lang="en-US" sz="2400" dirty="0"/>
          </a:p>
          <a:p>
            <a:r>
              <a:rPr lang="en-US" sz="2400" dirty="0">
                <a:hlinkClick r:id="rId5">
                  <a:extLst>
                    <a:ext uri="{A12FA001-AC4F-418D-AE19-62706E023703}">
                      <ahyp:hlinkClr xmlns:ahyp="http://schemas.microsoft.com/office/drawing/2018/hyperlinkcolor" val="tx"/>
                    </a:ext>
                  </a:extLst>
                </a:hlinkClick>
              </a:rPr>
              <a:t>https://www.pro-football-reference.com</a:t>
            </a:r>
            <a:endParaRPr lang="en-US" sz="2400" dirty="0"/>
          </a:p>
          <a:p>
            <a:r>
              <a:rPr lang="en-US" sz="2400" dirty="0">
                <a:hlinkClick r:id="rId6">
                  <a:extLst>
                    <a:ext uri="{A12FA001-AC4F-418D-AE19-62706E023703}">
                      <ahyp:hlinkClr xmlns:ahyp="http://schemas.microsoft.com/office/drawing/2018/hyperlinkcolor" val="tx"/>
                    </a:ext>
                  </a:extLst>
                </a:hlinkClick>
              </a:rPr>
              <a:t>https://www.espn.com/nfl/standings</a:t>
            </a:r>
            <a:endParaRPr lang="en-US" sz="2400" dirty="0"/>
          </a:p>
          <a:p>
            <a:r>
              <a:rPr lang="en-US" sz="2400" dirty="0">
                <a:hlinkClick r:id="rId7">
                  <a:extLst>
                    <a:ext uri="{A12FA001-AC4F-418D-AE19-62706E023703}">
                      <ahyp:hlinkClr xmlns:ahyp="http://schemas.microsoft.com/office/drawing/2018/hyperlinkcolor" val="tx"/>
                    </a:ext>
                  </a:extLst>
                </a:hlinkClick>
              </a:rPr>
              <a:t>https://fivethirtyeight.com/features/exactly-how-much-does-a-great-pass-rush-hurt-an-offense/</a:t>
            </a:r>
            <a:endParaRPr lang="en-US" sz="2400" dirty="0"/>
          </a:p>
          <a:p>
            <a:r>
              <a:rPr lang="en-US" sz="2400" dirty="0">
                <a:hlinkClick r:id="rId8">
                  <a:extLst>
                    <a:ext uri="{A12FA001-AC4F-418D-AE19-62706E023703}">
                      <ahyp:hlinkClr xmlns:ahyp="http://schemas.microsoft.com/office/drawing/2018/hyperlinkcolor" val="tx"/>
                    </a:ext>
                  </a:extLst>
                </a:hlinkClick>
              </a:rPr>
              <a:t>https://sportsinfosolutionsblog.com/2020/06/24/a-quick-introduction-to-our-analytics-challenge-data-set/</a:t>
            </a:r>
            <a:endParaRPr lang="en-US" sz="2400" dirty="0"/>
          </a:p>
          <a:p>
            <a:r>
              <a:rPr lang="en-US" dirty="0">
                <a:hlinkClick r:id="rId9">
                  <a:extLst>
                    <a:ext uri="{A12FA001-AC4F-418D-AE19-62706E023703}">
                      <ahyp:hlinkClr xmlns:ahyp="http://schemas.microsoft.com/office/drawing/2018/hyperlinkcolor" val="tx"/>
                    </a:ext>
                  </a:extLst>
                </a:hlinkClick>
              </a:rPr>
              <a:t>https://github.com/nfl-football-ops/Big-Data-Bowl</a:t>
            </a:r>
            <a:endParaRPr lang="en-US" dirty="0"/>
          </a:p>
          <a:p>
            <a:pPr lvl="1"/>
            <a:r>
              <a:rPr lang="en-US" dirty="0"/>
              <a:t>Used public data for gifs provided on slides 3-5</a:t>
            </a:r>
          </a:p>
          <a:p>
            <a:endParaRPr lang="en-US" dirty="0"/>
          </a:p>
        </p:txBody>
      </p:sp>
    </p:spTree>
    <p:extLst>
      <p:ext uri="{BB962C8B-B14F-4D97-AF65-F5344CB8AC3E}">
        <p14:creationId xmlns:p14="http://schemas.microsoft.com/office/powerpoint/2010/main" val="2446758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CB35-1F96-467A-A62B-4C6FACAD55A2}"/>
              </a:ext>
            </a:extLst>
          </p:cNvPr>
          <p:cNvSpPr>
            <a:spLocks noGrp="1"/>
          </p:cNvSpPr>
          <p:nvPr>
            <p:ph type="title"/>
          </p:nvPr>
        </p:nvSpPr>
        <p:spPr/>
        <p:txBody>
          <a:bodyPr/>
          <a:lstStyle/>
          <a:p>
            <a:r>
              <a:rPr lang="en-US" dirty="0"/>
              <a:t>Defensive Tackles</a:t>
            </a:r>
          </a:p>
        </p:txBody>
      </p:sp>
      <p:sp>
        <p:nvSpPr>
          <p:cNvPr id="3" name="Content Placeholder 2">
            <a:extLst>
              <a:ext uri="{FF2B5EF4-FFF2-40B4-BE49-F238E27FC236}">
                <a16:creationId xmlns:a16="http://schemas.microsoft.com/office/drawing/2014/main" id="{CD728D39-8149-4F0C-A235-2042267C59C5}"/>
              </a:ext>
            </a:extLst>
          </p:cNvPr>
          <p:cNvSpPr>
            <a:spLocks noGrp="1"/>
          </p:cNvSpPr>
          <p:nvPr>
            <p:ph idx="1"/>
          </p:nvPr>
        </p:nvSpPr>
        <p:spPr>
          <a:xfrm>
            <a:off x="621103" y="1630392"/>
            <a:ext cx="5570691" cy="4779117"/>
          </a:xfrm>
        </p:spPr>
        <p:txBody>
          <a:bodyPr>
            <a:normAutofit fontScale="92500"/>
          </a:bodyPr>
          <a:lstStyle/>
          <a:p>
            <a:r>
              <a:rPr lang="en-US" dirty="0"/>
              <a:t>Defensive Tackles typically line up in the center of the defensive line, across from the interior offensive linemen (techniques 0-3)</a:t>
            </a:r>
          </a:p>
          <a:p>
            <a:r>
              <a:rPr lang="en-US" dirty="0"/>
              <a:t>Defensive Tackles need to be strong enough to hold the point of attack on rushing plays and push the pocket on passing plays</a:t>
            </a:r>
          </a:p>
          <a:p>
            <a:r>
              <a:rPr lang="en-US" dirty="0"/>
              <a:t>The animation (run as a slideshow) on the right shows Bennie Logan (#96) stopping Rex Burkhead (#34) for a short gain on a run up the middle</a:t>
            </a:r>
          </a:p>
          <a:p>
            <a:endParaRPr lang="en-US" dirty="0"/>
          </a:p>
        </p:txBody>
      </p:sp>
      <p:pic>
        <p:nvPicPr>
          <p:cNvPr id="4" name="Content Placeholder 37" descr="A screenshot of a cell phone&#10;&#10;Description automatically generated">
            <a:extLst>
              <a:ext uri="{FF2B5EF4-FFF2-40B4-BE49-F238E27FC236}">
                <a16:creationId xmlns:a16="http://schemas.microsoft.com/office/drawing/2014/main" id="{5D7057F4-2FC3-451F-B68A-67B6844356A5}"/>
              </a:ext>
            </a:extLst>
          </p:cNvPr>
          <p:cNvPicPr>
            <a:picLocks noChangeAspect="1"/>
          </p:cNvPicPr>
          <p:nvPr/>
        </p:nvPicPr>
        <p:blipFill>
          <a:blip r:embed="rId2"/>
          <a:stretch>
            <a:fillRect/>
          </a:stretch>
        </p:blipFill>
        <p:spPr>
          <a:xfrm>
            <a:off x="6965164" y="1630392"/>
            <a:ext cx="4605733" cy="4605733"/>
          </a:xfrm>
          <a:prstGeom prst="rect">
            <a:avLst/>
          </a:prstGeom>
        </p:spPr>
      </p:pic>
    </p:spTree>
    <p:extLst>
      <p:ext uri="{BB962C8B-B14F-4D97-AF65-F5344CB8AC3E}">
        <p14:creationId xmlns:p14="http://schemas.microsoft.com/office/powerpoint/2010/main" val="860688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CB35-1F96-467A-A62B-4C6FACAD55A2}"/>
              </a:ext>
            </a:extLst>
          </p:cNvPr>
          <p:cNvSpPr>
            <a:spLocks noGrp="1"/>
          </p:cNvSpPr>
          <p:nvPr>
            <p:ph type="title"/>
          </p:nvPr>
        </p:nvSpPr>
        <p:spPr/>
        <p:txBody>
          <a:bodyPr/>
          <a:lstStyle/>
          <a:p>
            <a:r>
              <a:rPr lang="en-US" dirty="0"/>
              <a:t>Defensive Ends</a:t>
            </a:r>
          </a:p>
        </p:txBody>
      </p:sp>
      <p:sp>
        <p:nvSpPr>
          <p:cNvPr id="3" name="Content Placeholder 2">
            <a:extLst>
              <a:ext uri="{FF2B5EF4-FFF2-40B4-BE49-F238E27FC236}">
                <a16:creationId xmlns:a16="http://schemas.microsoft.com/office/drawing/2014/main" id="{CD728D39-8149-4F0C-A235-2042267C59C5}"/>
              </a:ext>
            </a:extLst>
          </p:cNvPr>
          <p:cNvSpPr>
            <a:spLocks noGrp="1"/>
          </p:cNvSpPr>
          <p:nvPr>
            <p:ph idx="1"/>
          </p:nvPr>
        </p:nvSpPr>
        <p:spPr>
          <a:xfrm>
            <a:off x="621103" y="1630392"/>
            <a:ext cx="5570691" cy="4779117"/>
          </a:xfrm>
        </p:spPr>
        <p:txBody>
          <a:bodyPr>
            <a:normAutofit lnSpcReduction="10000"/>
          </a:bodyPr>
          <a:lstStyle/>
          <a:p>
            <a:r>
              <a:rPr lang="en-US" dirty="0"/>
              <a:t>Defensive Ends typically line up at each end of the defensive line (techniques 3-9) </a:t>
            </a:r>
          </a:p>
          <a:p>
            <a:r>
              <a:rPr lang="en-US" dirty="0"/>
              <a:t>Defensive Ends must be able to hold their position on rushing plays and have the speed to get outside their blocker on both passing and rushing plays</a:t>
            </a:r>
          </a:p>
          <a:p>
            <a:r>
              <a:rPr lang="en-US" dirty="0"/>
              <a:t>The animation on the right shows Allen Bailey (#97) stopping Mike Gillislee (#35) short of a first down on a crucial 4th down run</a:t>
            </a:r>
          </a:p>
          <a:p>
            <a:endParaRPr lang="en-US" dirty="0"/>
          </a:p>
        </p:txBody>
      </p:sp>
      <p:pic>
        <p:nvPicPr>
          <p:cNvPr id="5" name="Content Placeholder 4" descr="A picture containing light&#10;&#10;Description automatically generated">
            <a:extLst>
              <a:ext uri="{FF2B5EF4-FFF2-40B4-BE49-F238E27FC236}">
                <a16:creationId xmlns:a16="http://schemas.microsoft.com/office/drawing/2014/main" id="{78B89BB1-00CF-47CB-8017-55215172EB0C}"/>
              </a:ext>
            </a:extLst>
          </p:cNvPr>
          <p:cNvPicPr>
            <a:picLocks noChangeAspect="1"/>
          </p:cNvPicPr>
          <p:nvPr/>
        </p:nvPicPr>
        <p:blipFill>
          <a:blip r:embed="rId2"/>
          <a:stretch>
            <a:fillRect/>
          </a:stretch>
        </p:blipFill>
        <p:spPr>
          <a:xfrm>
            <a:off x="6566262" y="1423358"/>
            <a:ext cx="4876365" cy="4876365"/>
          </a:xfrm>
          <a:prstGeom prst="rect">
            <a:avLst/>
          </a:prstGeom>
        </p:spPr>
      </p:pic>
    </p:spTree>
    <p:extLst>
      <p:ext uri="{BB962C8B-B14F-4D97-AF65-F5344CB8AC3E}">
        <p14:creationId xmlns:p14="http://schemas.microsoft.com/office/powerpoint/2010/main" val="14762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CB35-1F96-467A-A62B-4C6FACAD55A2}"/>
              </a:ext>
            </a:extLst>
          </p:cNvPr>
          <p:cNvSpPr>
            <a:spLocks noGrp="1"/>
          </p:cNvSpPr>
          <p:nvPr>
            <p:ph type="title"/>
          </p:nvPr>
        </p:nvSpPr>
        <p:spPr/>
        <p:txBody>
          <a:bodyPr/>
          <a:lstStyle/>
          <a:p>
            <a:r>
              <a:rPr lang="en-US" dirty="0"/>
              <a:t>Linebackers</a:t>
            </a:r>
          </a:p>
        </p:txBody>
      </p:sp>
      <p:sp>
        <p:nvSpPr>
          <p:cNvPr id="3" name="Content Placeholder 2">
            <a:extLst>
              <a:ext uri="{FF2B5EF4-FFF2-40B4-BE49-F238E27FC236}">
                <a16:creationId xmlns:a16="http://schemas.microsoft.com/office/drawing/2014/main" id="{CD728D39-8149-4F0C-A235-2042267C59C5}"/>
              </a:ext>
            </a:extLst>
          </p:cNvPr>
          <p:cNvSpPr>
            <a:spLocks noGrp="1"/>
          </p:cNvSpPr>
          <p:nvPr>
            <p:ph idx="1"/>
          </p:nvPr>
        </p:nvSpPr>
        <p:spPr>
          <a:xfrm>
            <a:off x="621103" y="1630392"/>
            <a:ext cx="5570691" cy="4779117"/>
          </a:xfrm>
        </p:spPr>
        <p:txBody>
          <a:bodyPr>
            <a:normAutofit fontScale="92500" lnSpcReduction="10000"/>
          </a:bodyPr>
          <a:lstStyle/>
          <a:p>
            <a:r>
              <a:rPr lang="en-US" dirty="0"/>
              <a:t>Linebackers typically line up behind the defensive line, but are also deployed on the defensive line, often as “edge rushers” (9 technique)</a:t>
            </a:r>
          </a:p>
          <a:p>
            <a:r>
              <a:rPr lang="en-US" dirty="0"/>
              <a:t>Edge rushers, like Khalil Mack and Von Miller, operate almost exclusively as defensive linemen with the primary mission of getting into the opponent’s backfield</a:t>
            </a:r>
          </a:p>
          <a:p>
            <a:r>
              <a:rPr lang="en-US" dirty="0"/>
              <a:t>The animation on the right shows Justin Houston (#50) lining up on the outside of the defensive end and stopping the misdirection run</a:t>
            </a:r>
          </a:p>
          <a:p>
            <a:endParaRPr lang="en-US" dirty="0"/>
          </a:p>
        </p:txBody>
      </p:sp>
      <p:pic>
        <p:nvPicPr>
          <p:cNvPr id="6" name="Content Placeholder 4" descr="A screenshot of a cell phone&#10;&#10;Description automatically generated">
            <a:extLst>
              <a:ext uri="{FF2B5EF4-FFF2-40B4-BE49-F238E27FC236}">
                <a16:creationId xmlns:a16="http://schemas.microsoft.com/office/drawing/2014/main" id="{65F12C90-033C-47FC-AF5F-ADB0A687254B}"/>
              </a:ext>
            </a:extLst>
          </p:cNvPr>
          <p:cNvPicPr>
            <a:picLocks noChangeAspect="1"/>
          </p:cNvPicPr>
          <p:nvPr/>
        </p:nvPicPr>
        <p:blipFill>
          <a:blip r:embed="rId2"/>
          <a:stretch>
            <a:fillRect/>
          </a:stretch>
        </p:blipFill>
        <p:spPr>
          <a:xfrm>
            <a:off x="6731726" y="1423358"/>
            <a:ext cx="4736156" cy="4736156"/>
          </a:xfrm>
          <a:prstGeom prst="rect">
            <a:avLst/>
          </a:prstGeom>
        </p:spPr>
      </p:pic>
    </p:spTree>
    <p:extLst>
      <p:ext uri="{BB962C8B-B14F-4D97-AF65-F5344CB8AC3E}">
        <p14:creationId xmlns:p14="http://schemas.microsoft.com/office/powerpoint/2010/main" val="52910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FBD1-3223-4FAA-AF93-0EC87C3A72E0}"/>
              </a:ext>
            </a:extLst>
          </p:cNvPr>
          <p:cNvSpPr>
            <a:spLocks noGrp="1"/>
          </p:cNvSpPr>
          <p:nvPr>
            <p:ph type="title"/>
          </p:nvPr>
        </p:nvSpPr>
        <p:spPr/>
        <p:txBody>
          <a:bodyPr/>
          <a:lstStyle/>
          <a:p>
            <a:r>
              <a:rPr lang="en-US" dirty="0"/>
              <a:t>The Most Valuable Defensive Lineman</a:t>
            </a:r>
          </a:p>
        </p:txBody>
      </p:sp>
      <p:sp>
        <p:nvSpPr>
          <p:cNvPr id="3" name="Content Placeholder 2">
            <a:extLst>
              <a:ext uri="{FF2B5EF4-FFF2-40B4-BE49-F238E27FC236}">
                <a16:creationId xmlns:a16="http://schemas.microsoft.com/office/drawing/2014/main" id="{630F55BC-EE2F-4B37-80E2-3FF131AAD29F}"/>
              </a:ext>
            </a:extLst>
          </p:cNvPr>
          <p:cNvSpPr>
            <a:spLocks noGrp="1"/>
          </p:cNvSpPr>
          <p:nvPr>
            <p:ph idx="1"/>
          </p:nvPr>
        </p:nvSpPr>
        <p:spPr/>
        <p:txBody>
          <a:bodyPr>
            <a:normAutofit fontScale="92500" lnSpcReduction="10000"/>
          </a:bodyPr>
          <a:lstStyle/>
          <a:p>
            <a:r>
              <a:rPr lang="en-US" dirty="0"/>
              <a:t>Pressures/sacks the quarterback on passing plays</a:t>
            </a:r>
          </a:p>
          <a:p>
            <a:pPr lvl="1"/>
            <a:r>
              <a:rPr lang="en-US" dirty="0"/>
              <a:t>Approximately 59% of the total plays in the competition data were pass plays</a:t>
            </a:r>
          </a:p>
          <a:p>
            <a:pPr lvl="1"/>
            <a:r>
              <a:rPr lang="en-US" dirty="0"/>
              <a:t>A sack increases the probability of a drive ending with a punt by 18%</a:t>
            </a:r>
          </a:p>
          <a:p>
            <a:r>
              <a:rPr lang="en-US" dirty="0"/>
              <a:t>Stops the run</a:t>
            </a:r>
          </a:p>
          <a:p>
            <a:pPr lvl="1"/>
            <a:r>
              <a:rPr lang="en-US" dirty="0"/>
              <a:t>Depending on the scheme, they may focus more on occupying blockers than tackling the ball carrier</a:t>
            </a:r>
          </a:p>
          <a:p>
            <a:pPr lvl="1"/>
            <a:r>
              <a:rPr lang="en-US" dirty="0"/>
              <a:t>The five (5) worst teams in opponent yards/carry from the competition data struggled to win in the latter half of 2019</a:t>
            </a:r>
          </a:p>
          <a:p>
            <a:pPr lvl="2"/>
            <a:r>
              <a:rPr lang="en-US" dirty="0"/>
              <a:t>Texans (5-3 record)</a:t>
            </a:r>
          </a:p>
          <a:p>
            <a:pPr lvl="2"/>
            <a:r>
              <a:rPr lang="en-US" dirty="0"/>
              <a:t>Jaguars (2-6 record)</a:t>
            </a:r>
          </a:p>
          <a:p>
            <a:pPr lvl="2"/>
            <a:r>
              <a:rPr lang="en-US" dirty="0"/>
              <a:t>Panthers (1-8 record)</a:t>
            </a:r>
          </a:p>
          <a:p>
            <a:pPr lvl="2"/>
            <a:r>
              <a:rPr lang="en-US" dirty="0"/>
              <a:t>Redskins (2-6 record)</a:t>
            </a:r>
          </a:p>
          <a:p>
            <a:pPr lvl="2"/>
            <a:r>
              <a:rPr lang="en-US" dirty="0"/>
              <a:t>Browns (4-5 record)</a:t>
            </a:r>
          </a:p>
          <a:p>
            <a:endParaRPr lang="en-US" dirty="0"/>
          </a:p>
        </p:txBody>
      </p:sp>
    </p:spTree>
    <p:extLst>
      <p:ext uri="{BB962C8B-B14F-4D97-AF65-F5344CB8AC3E}">
        <p14:creationId xmlns:p14="http://schemas.microsoft.com/office/powerpoint/2010/main" val="191879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C8D-D414-4E77-B750-17C449C77622}"/>
              </a:ext>
            </a:extLst>
          </p:cNvPr>
          <p:cNvSpPr>
            <a:spLocks noGrp="1"/>
          </p:cNvSpPr>
          <p:nvPr>
            <p:ph type="title"/>
          </p:nvPr>
        </p:nvSpPr>
        <p:spPr/>
        <p:txBody>
          <a:bodyPr/>
          <a:lstStyle/>
          <a:p>
            <a:r>
              <a:rPr lang="en-US" dirty="0"/>
              <a:t>Pressuring / Sacking the Quarterback</a:t>
            </a:r>
          </a:p>
        </p:txBody>
      </p:sp>
      <p:sp>
        <p:nvSpPr>
          <p:cNvPr id="3" name="Content Placeholder 2">
            <a:extLst>
              <a:ext uri="{FF2B5EF4-FFF2-40B4-BE49-F238E27FC236}">
                <a16:creationId xmlns:a16="http://schemas.microsoft.com/office/drawing/2014/main" id="{FB1FD74B-226E-4592-B061-6FB80C3EE691}"/>
              </a:ext>
            </a:extLst>
          </p:cNvPr>
          <p:cNvSpPr>
            <a:spLocks noGrp="1"/>
          </p:cNvSpPr>
          <p:nvPr>
            <p:ph idx="1"/>
          </p:nvPr>
        </p:nvSpPr>
        <p:spPr>
          <a:xfrm>
            <a:off x="621104" y="1630392"/>
            <a:ext cx="3350005" cy="4546571"/>
          </a:xfrm>
        </p:spPr>
        <p:txBody>
          <a:bodyPr>
            <a:normAutofit/>
          </a:bodyPr>
          <a:lstStyle/>
          <a:p>
            <a:r>
              <a:rPr lang="en-US" sz="2400" dirty="0"/>
              <a:t>Defensive Ends register the most pressures and sacks among defensive linemen</a:t>
            </a:r>
          </a:p>
          <a:p>
            <a:r>
              <a:rPr lang="en-US" sz="2400" dirty="0"/>
              <a:t>DE’s register 7% more sacks than the next defensive line position</a:t>
            </a:r>
          </a:p>
          <a:p>
            <a:r>
              <a:rPr lang="en-US" sz="2400" dirty="0"/>
              <a:t>They also register 11% more pressures than the next position group</a:t>
            </a:r>
          </a:p>
          <a:p>
            <a:endParaRPr lang="en-US" sz="2400" dirty="0"/>
          </a:p>
        </p:txBody>
      </p:sp>
      <p:pic>
        <p:nvPicPr>
          <p:cNvPr id="4" name="Picture 3">
            <a:extLst>
              <a:ext uri="{FF2B5EF4-FFF2-40B4-BE49-F238E27FC236}">
                <a16:creationId xmlns:a16="http://schemas.microsoft.com/office/drawing/2014/main" id="{7BBF655D-0764-43EA-8108-01E1D6717439}"/>
              </a:ext>
            </a:extLst>
          </p:cNvPr>
          <p:cNvPicPr>
            <a:picLocks noChangeAspect="1"/>
          </p:cNvPicPr>
          <p:nvPr/>
        </p:nvPicPr>
        <p:blipFill>
          <a:blip r:embed="rId2"/>
          <a:stretch>
            <a:fillRect/>
          </a:stretch>
        </p:blipFill>
        <p:spPr>
          <a:xfrm>
            <a:off x="4384181" y="1630392"/>
            <a:ext cx="3732207" cy="3548267"/>
          </a:xfrm>
          <a:prstGeom prst="rect">
            <a:avLst/>
          </a:prstGeom>
        </p:spPr>
      </p:pic>
      <p:pic>
        <p:nvPicPr>
          <p:cNvPr id="5" name="Picture 4" descr="A picture containing clock, refrigerator&#10;&#10;Description automatically generated">
            <a:extLst>
              <a:ext uri="{FF2B5EF4-FFF2-40B4-BE49-F238E27FC236}">
                <a16:creationId xmlns:a16="http://schemas.microsoft.com/office/drawing/2014/main" id="{36184B6B-87D8-488D-8B22-382D3BA9889E}"/>
              </a:ext>
            </a:extLst>
          </p:cNvPr>
          <p:cNvPicPr>
            <a:picLocks noChangeAspect="1"/>
          </p:cNvPicPr>
          <p:nvPr/>
        </p:nvPicPr>
        <p:blipFill>
          <a:blip r:embed="rId3"/>
          <a:stretch>
            <a:fillRect/>
          </a:stretch>
        </p:blipFill>
        <p:spPr>
          <a:xfrm>
            <a:off x="7374707" y="3856009"/>
            <a:ext cx="4572001" cy="2743200"/>
          </a:xfrm>
          <a:prstGeom prst="rect">
            <a:avLst/>
          </a:prstGeom>
        </p:spPr>
      </p:pic>
    </p:spTree>
    <p:extLst>
      <p:ext uri="{BB962C8B-B14F-4D97-AF65-F5344CB8AC3E}">
        <p14:creationId xmlns:p14="http://schemas.microsoft.com/office/powerpoint/2010/main" val="1622481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C8D-D414-4E77-B750-17C449C77622}"/>
              </a:ext>
            </a:extLst>
          </p:cNvPr>
          <p:cNvSpPr>
            <a:spLocks noGrp="1"/>
          </p:cNvSpPr>
          <p:nvPr>
            <p:ph type="title"/>
          </p:nvPr>
        </p:nvSpPr>
        <p:spPr/>
        <p:txBody>
          <a:bodyPr/>
          <a:lstStyle/>
          <a:p>
            <a:r>
              <a:rPr lang="en-US" dirty="0"/>
              <a:t>Stopping the Run</a:t>
            </a:r>
          </a:p>
        </p:txBody>
      </p:sp>
      <p:sp>
        <p:nvSpPr>
          <p:cNvPr id="3" name="Content Placeholder 2">
            <a:extLst>
              <a:ext uri="{FF2B5EF4-FFF2-40B4-BE49-F238E27FC236}">
                <a16:creationId xmlns:a16="http://schemas.microsoft.com/office/drawing/2014/main" id="{FB1FD74B-226E-4592-B061-6FB80C3EE691}"/>
              </a:ext>
            </a:extLst>
          </p:cNvPr>
          <p:cNvSpPr>
            <a:spLocks noGrp="1"/>
          </p:cNvSpPr>
          <p:nvPr>
            <p:ph idx="1"/>
          </p:nvPr>
        </p:nvSpPr>
        <p:spPr>
          <a:xfrm>
            <a:off x="621104" y="1630392"/>
            <a:ext cx="3350005" cy="4546571"/>
          </a:xfrm>
        </p:spPr>
        <p:txBody>
          <a:bodyPr>
            <a:normAutofit lnSpcReduction="10000"/>
          </a:bodyPr>
          <a:lstStyle/>
          <a:p>
            <a:r>
              <a:rPr lang="en-US" sz="2400" dirty="0"/>
              <a:t>Defensive Tackles registered the most tackles for loss (TFL’s) on running plays</a:t>
            </a:r>
          </a:p>
          <a:p>
            <a:r>
              <a:rPr lang="en-US" sz="2400" dirty="0"/>
              <a:t>About 5% more than the next position group</a:t>
            </a:r>
          </a:p>
          <a:p>
            <a:r>
              <a:rPr lang="en-US" sz="2400" dirty="0"/>
              <a:t>DTs register the most tackles out of all defensive positions</a:t>
            </a:r>
          </a:p>
          <a:p>
            <a:r>
              <a:rPr lang="en-US" sz="2400" dirty="0"/>
              <a:t>About 100 more Tackles than the next position group (Defensive Ends)</a:t>
            </a:r>
          </a:p>
          <a:p>
            <a:endParaRPr lang="en-US" sz="2400" dirty="0"/>
          </a:p>
        </p:txBody>
      </p:sp>
      <p:pic>
        <p:nvPicPr>
          <p:cNvPr id="6" name="Picture 5">
            <a:extLst>
              <a:ext uri="{FF2B5EF4-FFF2-40B4-BE49-F238E27FC236}">
                <a16:creationId xmlns:a16="http://schemas.microsoft.com/office/drawing/2014/main" id="{700B7771-1BF6-4B5E-B366-A104D595B3E9}"/>
              </a:ext>
            </a:extLst>
          </p:cNvPr>
          <p:cNvPicPr>
            <a:picLocks noChangeAspect="1"/>
          </p:cNvPicPr>
          <p:nvPr/>
        </p:nvPicPr>
        <p:blipFill>
          <a:blip r:embed="rId2"/>
          <a:stretch>
            <a:fillRect/>
          </a:stretch>
        </p:blipFill>
        <p:spPr>
          <a:xfrm>
            <a:off x="4348622" y="1630392"/>
            <a:ext cx="3654680" cy="3474561"/>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6EA5AB9B-B20C-4059-B05A-A7B7B40A7C86}"/>
              </a:ext>
            </a:extLst>
          </p:cNvPr>
          <p:cNvPicPr>
            <a:picLocks noChangeAspect="1"/>
          </p:cNvPicPr>
          <p:nvPr/>
        </p:nvPicPr>
        <p:blipFill>
          <a:blip r:embed="rId3"/>
          <a:stretch>
            <a:fillRect/>
          </a:stretch>
        </p:blipFill>
        <p:spPr>
          <a:xfrm>
            <a:off x="7291113" y="3856008"/>
            <a:ext cx="4572001" cy="2743200"/>
          </a:xfrm>
          <a:prstGeom prst="rect">
            <a:avLst/>
          </a:prstGeom>
        </p:spPr>
      </p:pic>
    </p:spTree>
    <p:extLst>
      <p:ext uri="{BB962C8B-B14F-4D97-AF65-F5344CB8AC3E}">
        <p14:creationId xmlns:p14="http://schemas.microsoft.com/office/powerpoint/2010/main" val="2422514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BC8D-D414-4E77-B750-17C449C7762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B1FD74B-226E-4592-B061-6FB80C3EE691}"/>
              </a:ext>
            </a:extLst>
          </p:cNvPr>
          <p:cNvSpPr>
            <a:spLocks noGrp="1"/>
          </p:cNvSpPr>
          <p:nvPr>
            <p:ph idx="1"/>
          </p:nvPr>
        </p:nvSpPr>
        <p:spPr>
          <a:xfrm>
            <a:off x="621103" y="1976846"/>
            <a:ext cx="4011857" cy="4423954"/>
          </a:xfrm>
        </p:spPr>
        <p:txBody>
          <a:bodyPr>
            <a:normAutofit/>
          </a:bodyPr>
          <a:lstStyle/>
          <a:p>
            <a:r>
              <a:rPr lang="en-US" sz="2400" dirty="0"/>
              <a:t>Defensive Ends do the best job of applying pressure on the QB</a:t>
            </a:r>
          </a:p>
          <a:p>
            <a:r>
              <a:rPr lang="en-US" sz="2400" dirty="0"/>
              <a:t>There were 94 DE’s who registered four (4) or more pressures in the competition data; 15 more than the next defensive line position</a:t>
            </a:r>
          </a:p>
          <a:p>
            <a:r>
              <a:rPr lang="en-US" sz="2400" dirty="0"/>
              <a:t>DE’s registered the second most tackles and TFL’s on rushing plays</a:t>
            </a:r>
          </a:p>
          <a:p>
            <a:endParaRPr lang="en-US" sz="2400" dirty="0"/>
          </a:p>
        </p:txBody>
      </p:sp>
      <p:pic>
        <p:nvPicPr>
          <p:cNvPr id="7" name="Picture 6">
            <a:extLst>
              <a:ext uri="{FF2B5EF4-FFF2-40B4-BE49-F238E27FC236}">
                <a16:creationId xmlns:a16="http://schemas.microsoft.com/office/drawing/2014/main" id="{E1618FA6-203C-40B9-AB48-F1349FFEDA77}"/>
              </a:ext>
            </a:extLst>
          </p:cNvPr>
          <p:cNvPicPr>
            <a:picLocks noChangeAspect="1"/>
          </p:cNvPicPr>
          <p:nvPr/>
        </p:nvPicPr>
        <p:blipFill>
          <a:blip r:embed="rId2"/>
          <a:stretch>
            <a:fillRect/>
          </a:stretch>
        </p:blipFill>
        <p:spPr>
          <a:xfrm>
            <a:off x="4722799" y="1976846"/>
            <a:ext cx="3899509" cy="3710129"/>
          </a:xfrm>
          <a:prstGeom prst="rect">
            <a:avLst/>
          </a:prstGeom>
        </p:spPr>
      </p:pic>
      <p:graphicFrame>
        <p:nvGraphicFramePr>
          <p:cNvPr id="6" name="Chart 5">
            <a:extLst>
              <a:ext uri="{FF2B5EF4-FFF2-40B4-BE49-F238E27FC236}">
                <a16:creationId xmlns:a16="http://schemas.microsoft.com/office/drawing/2014/main" id="{F8C41EB8-D1E8-4163-B7FA-0B14090A1368}"/>
              </a:ext>
            </a:extLst>
          </p:cNvPr>
          <p:cNvGraphicFramePr>
            <a:graphicFrameLocks/>
          </p:cNvGraphicFramePr>
          <p:nvPr>
            <p:extLst>
              <p:ext uri="{D42A27DB-BD31-4B8C-83A1-F6EECF244321}">
                <p14:modId xmlns:p14="http://schemas.microsoft.com/office/powerpoint/2010/main" val="3036583550"/>
              </p:ext>
            </p:extLst>
          </p:nvPr>
        </p:nvGraphicFramePr>
        <p:xfrm>
          <a:off x="8514097" y="1976846"/>
          <a:ext cx="3699354" cy="232984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60EAD84-FAE7-4D8A-9BE7-FC4B3948D68F}"/>
              </a:ext>
            </a:extLst>
          </p:cNvPr>
          <p:cNvSpPr txBox="1"/>
          <p:nvPr/>
        </p:nvSpPr>
        <p:spPr>
          <a:xfrm>
            <a:off x="621103" y="1199533"/>
            <a:ext cx="11217879" cy="584775"/>
          </a:xfrm>
          <a:prstGeom prst="rect">
            <a:avLst/>
          </a:prstGeom>
          <a:noFill/>
        </p:spPr>
        <p:txBody>
          <a:bodyPr wrap="none" rtlCol="0">
            <a:spAutoFit/>
          </a:bodyPr>
          <a:lstStyle/>
          <a:p>
            <a:r>
              <a:rPr lang="en-US" sz="3200" b="1" dirty="0"/>
              <a:t>Defensive End is the most valuable position on the defensive line</a:t>
            </a:r>
          </a:p>
        </p:txBody>
      </p:sp>
    </p:spTree>
    <p:extLst>
      <p:ext uri="{BB962C8B-B14F-4D97-AF65-F5344CB8AC3E}">
        <p14:creationId xmlns:p14="http://schemas.microsoft.com/office/powerpoint/2010/main" val="115623281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485</TotalTime>
  <Words>1767</Words>
  <Application>Microsoft Macintosh PowerPoint</Application>
  <PresentationFormat>Widescreen</PresentationFormat>
  <Paragraphs>150</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Valuing Defensive Line Positions: An In-Depth Analysis</vt:lpstr>
      <vt:lpstr>Defensive Line Positions</vt:lpstr>
      <vt:lpstr>Defensive Tackles</vt:lpstr>
      <vt:lpstr>Defensive Ends</vt:lpstr>
      <vt:lpstr>Linebackers</vt:lpstr>
      <vt:lpstr>The Most Valuable Defensive Lineman</vt:lpstr>
      <vt:lpstr>Pressuring / Sacking the Quarterback</vt:lpstr>
      <vt:lpstr>Stopping the Run</vt:lpstr>
      <vt:lpstr>Conclusion</vt:lpstr>
      <vt:lpstr>Why Not Linebackers?</vt:lpstr>
      <vt:lpstr>Distribution of Talent: Defensive Ends</vt:lpstr>
      <vt:lpstr>Distribution of Talent: Defensive Tackles</vt:lpstr>
      <vt:lpstr>Distribution of Talent: Linebackers</vt:lpstr>
      <vt:lpstr>Roster Construction Effect</vt:lpstr>
      <vt:lpstr>New Orleans Saints</vt:lpstr>
      <vt:lpstr>Carolina Panthers</vt:lpstr>
      <vt:lpstr>Pittsburgh Steelers</vt:lpstr>
      <vt:lpstr>Game Situation Effect</vt:lpstr>
      <vt:lpstr>Game Situation Effect</vt:lpstr>
      <vt:lpstr>Analyzing Different Techniques</vt:lpstr>
      <vt:lpstr>Limitations and How to Expand Project</vt:lpstr>
      <vt:lpstr>Conclusionary Thoughts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Anhalt Peter</dc:creator>
  <cp:lastModifiedBy>Zach Anhalt</cp:lastModifiedBy>
  <cp:revision>28</cp:revision>
  <dcterms:created xsi:type="dcterms:W3CDTF">2020-07-18T17:44:38Z</dcterms:created>
  <dcterms:modified xsi:type="dcterms:W3CDTF">2020-07-19T23:34:14Z</dcterms:modified>
</cp:coreProperties>
</file>